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353" r:id="rId2"/>
    <p:sldId id="362" r:id="rId3"/>
    <p:sldId id="354" r:id="rId4"/>
    <p:sldId id="355" r:id="rId5"/>
    <p:sldId id="356" r:id="rId6"/>
    <p:sldId id="357" r:id="rId7"/>
    <p:sldId id="358" r:id="rId8"/>
    <p:sldId id="361" r:id="rId9"/>
    <p:sldId id="363" r:id="rId10"/>
    <p:sldId id="364" r:id="rId11"/>
  </p:sldIdLst>
  <p:sldSz cx="9144000" cy="6858000" type="screen4x3"/>
  <p:notesSz cx="6718300" cy="98679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uitardj" initials="g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185CD"/>
    <a:srgbClr val="7091D2"/>
    <a:srgbClr val="779DCB"/>
    <a:srgbClr val="5081BC"/>
    <a:srgbClr val="4081D0"/>
    <a:srgbClr val="000000"/>
    <a:srgbClr val="21439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-2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etienne:Documents:AAE:Finance:BilanFinancier2012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etienne:Documents:AAE:Finance:BilanFinancier2012.xls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Macintosh%20HD:Users:etienne:Documents:AAE:Finance:BilanFinancier2012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etienne:Documents:AAE:Finance:BilanFinancier2012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etienne:Documents:AAE:Finance:BilanFinancier2012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title>
      <c:tx>
        <c:rich>
          <a:bodyPr/>
          <a:lstStyle/>
          <a:p>
            <a:pPr>
              <a:defRPr sz="1600" b="1">
                <a:latin typeface="Arial" pitchFamily="34" charset="0"/>
                <a:cs typeface="Arial" pitchFamily="34" charset="0"/>
              </a:defRPr>
            </a:pPr>
            <a:r>
              <a:rPr lang="fr-FR" sz="1600" b="1" dirty="0">
                <a:latin typeface="Arial" pitchFamily="34" charset="0"/>
                <a:cs typeface="Arial" pitchFamily="34" charset="0"/>
              </a:rPr>
              <a:t>Evolution des 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produits </a:t>
            </a:r>
            <a:r>
              <a:rPr lang="fr-FR" sz="1600" b="1" dirty="0">
                <a:latin typeface="Arial" pitchFamily="34" charset="0"/>
                <a:cs typeface="Arial" pitchFamily="34" charset="0"/>
              </a:rPr>
              <a:t>d'exploitation</a:t>
            </a:r>
          </a:p>
        </c:rich>
      </c:tx>
      <c:layout/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6.7299759405074308E-2"/>
          <c:y val="2.4974994362993531E-2"/>
          <c:w val="0.89552373140857511"/>
          <c:h val="0.87679482624652783"/>
        </c:manualLayout>
      </c:layout>
      <c:barChart>
        <c:barDir val="col"/>
        <c:grouping val="clustered"/>
        <c:ser>
          <c:idx val="3"/>
          <c:order val="0"/>
          <c:tx>
            <c:strRef>
              <c:f>'Suivi Financier - Synthèse'!$F$3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rgbClr val="A6A6A6"/>
            </a:solidFill>
            <a:ln w="25400">
              <a:noFill/>
            </a:ln>
          </c:spPr>
          <c:cat>
            <c:strRef>
              <c:f>'Suivi Financier - Synthèse'!$B$4:$B$14</c:f>
              <c:strCache>
                <c:ptCount val="11"/>
                <c:pt idx="0">
                  <c:v>Cotisations</c:v>
                </c:pt>
                <c:pt idx="1">
                  <c:v>Dons</c:v>
                </c:pt>
                <c:pt idx="2">
                  <c:v>Cotisations et dons ENSAE Solidaire</c:v>
                </c:pt>
                <c:pt idx="3">
                  <c:v>Publicités</c:v>
                </c:pt>
                <c:pt idx="4">
                  <c:v>Ventes d'annuaire</c:v>
                </c:pt>
                <c:pt idx="5">
                  <c:v>Sponsoring</c:v>
                </c:pt>
                <c:pt idx="6">
                  <c:v>Partenariat GENES</c:v>
                </c:pt>
                <c:pt idx="7">
                  <c:v>Petits-déjeuners</c:v>
                </c:pt>
                <c:pt idx="8">
                  <c:v>Prestations</c:v>
                </c:pt>
                <c:pt idx="9">
                  <c:v>Autres</c:v>
                </c:pt>
                <c:pt idx="10">
                  <c:v>Total des revenus</c:v>
                </c:pt>
              </c:strCache>
            </c:strRef>
          </c:cat>
          <c:val>
            <c:numRef>
              <c:f>'Suivi Financier - Synthèse'!$F$4:$F$14</c:f>
              <c:numCache>
                <c:formatCode>#,##0</c:formatCode>
                <c:ptCount val="11"/>
                <c:pt idx="0">
                  <c:v>62033</c:v>
                </c:pt>
                <c:pt idx="1">
                  <c:v>630</c:v>
                </c:pt>
                <c:pt idx="2">
                  <c:v>10321</c:v>
                </c:pt>
                <c:pt idx="3">
                  <c:v>46630.18</c:v>
                </c:pt>
                <c:pt idx="4">
                  <c:v>2250</c:v>
                </c:pt>
                <c:pt idx="5">
                  <c:v>15455</c:v>
                </c:pt>
                <c:pt idx="6">
                  <c:v>0</c:v>
                </c:pt>
                <c:pt idx="7">
                  <c:v>4145</c:v>
                </c:pt>
                <c:pt idx="8">
                  <c:v>0</c:v>
                </c:pt>
                <c:pt idx="9">
                  <c:v>1.07</c:v>
                </c:pt>
                <c:pt idx="10">
                  <c:v>141465.25</c:v>
                </c:pt>
              </c:numCache>
            </c:numRef>
          </c:val>
        </c:ser>
        <c:ser>
          <c:idx val="4"/>
          <c:order val="1"/>
          <c:tx>
            <c:strRef>
              <c:f>'Suivi Financier - Synthèse'!$G$3</c:f>
              <c:strCache>
                <c:ptCount val="1"/>
                <c:pt idx="0">
                  <c:v>2010</c:v>
                </c:pt>
              </c:strCache>
            </c:strRef>
          </c:tx>
          <c:spPr>
            <a:gradFill rotWithShape="0">
              <a:gsLst>
                <a:gs pos="0">
                  <a:srgbClr val="C3D69B"/>
                </a:gs>
                <a:gs pos="100000">
                  <a:srgbClr val="77933C"/>
                </a:gs>
              </a:gsLst>
              <a:lin ang="5400000"/>
            </a:gradFill>
            <a:ln w="25400">
              <a:noFill/>
            </a:ln>
          </c:spPr>
          <c:cat>
            <c:strRef>
              <c:f>'Suivi Financier - Synthèse'!$B$4:$B$14</c:f>
              <c:strCache>
                <c:ptCount val="11"/>
                <c:pt idx="0">
                  <c:v>Cotisations</c:v>
                </c:pt>
                <c:pt idx="1">
                  <c:v>Dons</c:v>
                </c:pt>
                <c:pt idx="2">
                  <c:v>Cotisations et dons ENSAE Solidaire</c:v>
                </c:pt>
                <c:pt idx="3">
                  <c:v>Publicités</c:v>
                </c:pt>
                <c:pt idx="4">
                  <c:v>Ventes d'annuaire</c:v>
                </c:pt>
                <c:pt idx="5">
                  <c:v>Sponsoring</c:v>
                </c:pt>
                <c:pt idx="6">
                  <c:v>Partenariat GENES</c:v>
                </c:pt>
                <c:pt idx="7">
                  <c:v>Petits-déjeuners</c:v>
                </c:pt>
                <c:pt idx="8">
                  <c:v>Prestations</c:v>
                </c:pt>
                <c:pt idx="9">
                  <c:v>Autres</c:v>
                </c:pt>
                <c:pt idx="10">
                  <c:v>Total des revenus</c:v>
                </c:pt>
              </c:strCache>
            </c:strRef>
          </c:cat>
          <c:val>
            <c:numRef>
              <c:f>'Suivi Financier - Synthèse'!$G$4:$G$14</c:f>
              <c:numCache>
                <c:formatCode>#,##0</c:formatCode>
                <c:ptCount val="11"/>
                <c:pt idx="0">
                  <c:v>60727</c:v>
                </c:pt>
                <c:pt idx="1">
                  <c:v>3000</c:v>
                </c:pt>
                <c:pt idx="2">
                  <c:v>10458.200000000004</c:v>
                </c:pt>
                <c:pt idx="3">
                  <c:v>48850</c:v>
                </c:pt>
                <c:pt idx="4">
                  <c:v>8350</c:v>
                </c:pt>
                <c:pt idx="5">
                  <c:v>21545</c:v>
                </c:pt>
                <c:pt idx="6">
                  <c:v>0</c:v>
                </c:pt>
                <c:pt idx="7">
                  <c:v>5540</c:v>
                </c:pt>
                <c:pt idx="8">
                  <c:v>0</c:v>
                </c:pt>
                <c:pt idx="9">
                  <c:v>3.77</c:v>
                </c:pt>
                <c:pt idx="10">
                  <c:v>158473.97</c:v>
                </c:pt>
              </c:numCache>
            </c:numRef>
          </c:val>
        </c:ser>
        <c:ser>
          <c:idx val="5"/>
          <c:order val="2"/>
          <c:tx>
            <c:strRef>
              <c:f>'Suivi Financier - Synthèse'!$H$3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A1DC22"/>
            </a:solidFill>
            <a:ln w="25400">
              <a:noFill/>
            </a:ln>
          </c:spPr>
          <c:cat>
            <c:strRef>
              <c:f>'Suivi Financier - Synthèse'!$B$4:$B$14</c:f>
              <c:strCache>
                <c:ptCount val="11"/>
                <c:pt idx="0">
                  <c:v>Cotisations</c:v>
                </c:pt>
                <c:pt idx="1">
                  <c:v>Dons</c:v>
                </c:pt>
                <c:pt idx="2">
                  <c:v>Cotisations et dons ENSAE Solidaire</c:v>
                </c:pt>
                <c:pt idx="3">
                  <c:v>Publicités</c:v>
                </c:pt>
                <c:pt idx="4">
                  <c:v>Ventes d'annuaire</c:v>
                </c:pt>
                <c:pt idx="5">
                  <c:v>Sponsoring</c:v>
                </c:pt>
                <c:pt idx="6">
                  <c:v>Partenariat GENES</c:v>
                </c:pt>
                <c:pt idx="7">
                  <c:v>Petits-déjeuners</c:v>
                </c:pt>
                <c:pt idx="8">
                  <c:v>Prestations</c:v>
                </c:pt>
                <c:pt idx="9">
                  <c:v>Autres</c:v>
                </c:pt>
                <c:pt idx="10">
                  <c:v>Total des revenus</c:v>
                </c:pt>
              </c:strCache>
            </c:strRef>
          </c:cat>
          <c:val>
            <c:numRef>
              <c:f>'Suivi Financier - Synthèse'!$H$4:$H$14</c:f>
              <c:numCache>
                <c:formatCode>#,##0</c:formatCode>
                <c:ptCount val="11"/>
                <c:pt idx="0">
                  <c:v>62594</c:v>
                </c:pt>
                <c:pt idx="1">
                  <c:v>2290</c:v>
                </c:pt>
                <c:pt idx="2">
                  <c:v>10737.25</c:v>
                </c:pt>
                <c:pt idx="3">
                  <c:v>54200</c:v>
                </c:pt>
                <c:pt idx="4">
                  <c:v>-2950</c:v>
                </c:pt>
                <c:pt idx="5">
                  <c:v>15000</c:v>
                </c:pt>
                <c:pt idx="6">
                  <c:v>0</c:v>
                </c:pt>
                <c:pt idx="7">
                  <c:v>4195</c:v>
                </c:pt>
                <c:pt idx="8">
                  <c:v>2000</c:v>
                </c:pt>
                <c:pt idx="9">
                  <c:v>868.02</c:v>
                </c:pt>
                <c:pt idx="10">
                  <c:v>148934.27000000011</c:v>
                </c:pt>
              </c:numCache>
            </c:numRef>
          </c:val>
        </c:ser>
        <c:ser>
          <c:idx val="0"/>
          <c:order val="3"/>
          <c:tx>
            <c:strRef>
              <c:f>'Suivi Financier - Synthèse'!$I$3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00B050"/>
            </a:solidFill>
            <a:ln w="25400">
              <a:noFill/>
            </a:ln>
          </c:spPr>
          <c:dLbls>
            <c:spPr>
              <a:noFill/>
              <a:ln w="25400">
                <a:noFill/>
              </a:ln>
            </c:spPr>
            <c:showVal val="1"/>
          </c:dLbls>
          <c:val>
            <c:numRef>
              <c:f>'Suivi Financier - Synthèse'!$I$4:$I$14</c:f>
              <c:numCache>
                <c:formatCode>#,##0</c:formatCode>
                <c:ptCount val="11"/>
                <c:pt idx="0">
                  <c:v>58432</c:v>
                </c:pt>
                <c:pt idx="1">
                  <c:v>2735</c:v>
                </c:pt>
                <c:pt idx="2">
                  <c:v>6881.8</c:v>
                </c:pt>
                <c:pt idx="3">
                  <c:v>69500</c:v>
                </c:pt>
                <c:pt idx="4">
                  <c:v>6500</c:v>
                </c:pt>
                <c:pt idx="5">
                  <c:v>39500</c:v>
                </c:pt>
                <c:pt idx="6">
                  <c:v>40000</c:v>
                </c:pt>
                <c:pt idx="7">
                  <c:v>3545</c:v>
                </c:pt>
                <c:pt idx="8">
                  <c:v>2500</c:v>
                </c:pt>
                <c:pt idx="9">
                  <c:v>844.63</c:v>
                </c:pt>
                <c:pt idx="10">
                  <c:v>230438.43</c:v>
                </c:pt>
              </c:numCache>
            </c:numRef>
          </c:val>
        </c:ser>
        <c:axId val="59825536"/>
        <c:axId val="61949056"/>
      </c:barChart>
      <c:catAx>
        <c:axId val="5982553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fr-FR"/>
          </a:p>
        </c:txPr>
        <c:crossAx val="61949056"/>
        <c:crosses val="autoZero"/>
        <c:auto val="1"/>
        <c:lblAlgn val="ctr"/>
        <c:lblOffset val="100"/>
        <c:tickLblSkip val="1"/>
        <c:tickMarkSkip val="1"/>
      </c:catAx>
      <c:valAx>
        <c:axId val="61949056"/>
        <c:scaling>
          <c:orientation val="minMax"/>
        </c:scaling>
        <c:axPos val="l"/>
        <c:numFmt formatCode="#,##0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fr-FR"/>
          </a:p>
        </c:txPr>
        <c:crossAx val="5982553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legend>
      <c:legendPos val="r"/>
      <c:layout>
        <c:manualLayout>
          <c:xMode val="edge"/>
          <c:yMode val="edge"/>
          <c:x val="0.38797814207650339"/>
          <c:y val="0.92468619246861905"/>
          <c:w val="0.27185792349726845"/>
          <c:h val="4.1841004184100396E-2"/>
        </c:manualLayout>
      </c:layout>
      <c:spPr>
        <a:noFill/>
        <a:ln w="25400">
          <a:noFill/>
        </a:ln>
      </c:spPr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fr-FR"/>
        </a:p>
      </c:txPr>
    </c:legend>
    <c:plotVisOnly val="1"/>
    <c:dispBlanksAs val="gap"/>
  </c:chart>
  <c:spPr>
    <a:solidFill>
      <a:srgbClr val="FFFFFF"/>
    </a:solidFill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fr-F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title>
      <c:tx>
        <c:rich>
          <a:bodyPr/>
          <a:lstStyle/>
          <a:p>
            <a:pPr>
              <a:defRPr sz="1600" b="1">
                <a:latin typeface="Arial" pitchFamily="34" charset="0"/>
                <a:cs typeface="Arial" pitchFamily="34" charset="0"/>
              </a:defRPr>
            </a:pPr>
            <a:r>
              <a:rPr lang="fr-FR" sz="1600" b="1">
                <a:latin typeface="Arial" pitchFamily="34" charset="0"/>
                <a:cs typeface="Arial" pitchFamily="34" charset="0"/>
              </a:rPr>
              <a:t>Evolution</a:t>
            </a:r>
            <a:r>
              <a:rPr lang="fr-FR" sz="1600" b="1" baseline="0">
                <a:latin typeface="Arial" pitchFamily="34" charset="0"/>
                <a:cs typeface="Arial" pitchFamily="34" charset="0"/>
              </a:rPr>
              <a:t> des charges d'exploitation</a:t>
            </a:r>
            <a:endParaRPr lang="fr-FR" sz="1600" b="1">
              <a:latin typeface="Arial" pitchFamily="34" charset="0"/>
              <a:cs typeface="Arial" pitchFamily="34" charset="0"/>
            </a:endParaRPr>
          </a:p>
        </c:rich>
      </c:tx>
      <c:layout/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6.7299759405074308E-2"/>
          <c:y val="2.4974994362993514E-2"/>
          <c:w val="0.90802373140857506"/>
          <c:h val="0.70519173172914762"/>
        </c:manualLayout>
      </c:layout>
      <c:barChart>
        <c:barDir val="col"/>
        <c:grouping val="clustered"/>
        <c:ser>
          <c:idx val="3"/>
          <c:order val="0"/>
          <c:tx>
            <c:strRef>
              <c:f>'Suivi Financier - Synthèse'!$F$16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rgbClr val="A6A6A6"/>
            </a:solidFill>
            <a:ln w="25400">
              <a:noFill/>
            </a:ln>
          </c:spPr>
          <c:cat>
            <c:strRef>
              <c:f>'Suivi Financier - Synthèse'!$B$17:$B$32</c:f>
              <c:strCache>
                <c:ptCount val="16"/>
                <c:pt idx="0">
                  <c:v>Frais de personnel</c:v>
                </c:pt>
                <c:pt idx="1">
                  <c:v>Prestations</c:v>
                </c:pt>
                <c:pt idx="2">
                  <c:v>Annuaire</c:v>
                </c:pt>
                <c:pt idx="3">
                  <c:v>Variances</c:v>
                </c:pt>
                <c:pt idx="4">
                  <c:v>Petits-déjeuners</c:v>
                </c:pt>
                <c:pt idx="5">
                  <c:v>Site Web</c:v>
                </c:pt>
                <c:pt idx="6">
                  <c:v>ENSAE Solidaire</c:v>
                </c:pt>
                <c:pt idx="7">
                  <c:v>Assemblée générale</c:v>
                </c:pt>
                <c:pt idx="8">
                  <c:v>Remise des diplômes</c:v>
                </c:pt>
                <c:pt idx="9">
                  <c:v>Subventions activités élèves</c:v>
                </c:pt>
                <c:pt idx="10">
                  <c:v>Cotisations ENSAE Alumni</c:v>
                </c:pt>
                <c:pt idx="11">
                  <c:v>Communication</c:v>
                </c:pt>
                <c:pt idx="12">
                  <c:v>Recherche de sponsors</c:v>
                </c:pt>
                <c:pt idx="13">
                  <c:v>Sponsoring</c:v>
                </c:pt>
                <c:pt idx="14">
                  <c:v>Frais de fonctionnement</c:v>
                </c:pt>
                <c:pt idx="15">
                  <c:v>Total des charges</c:v>
                </c:pt>
              </c:strCache>
            </c:strRef>
          </c:cat>
          <c:val>
            <c:numRef>
              <c:f>'Suivi Financier - Synthèse'!$F$17:$F$32</c:f>
              <c:numCache>
                <c:formatCode>#,##0</c:formatCode>
                <c:ptCount val="16"/>
                <c:pt idx="0">
                  <c:v>45022.560000000005</c:v>
                </c:pt>
                <c:pt idx="1">
                  <c:v>0</c:v>
                </c:pt>
                <c:pt idx="2">
                  <c:v>15929.3</c:v>
                </c:pt>
                <c:pt idx="3">
                  <c:v>27828.73</c:v>
                </c:pt>
                <c:pt idx="4">
                  <c:v>4587.59</c:v>
                </c:pt>
                <c:pt idx="5">
                  <c:v>13421.06</c:v>
                </c:pt>
                <c:pt idx="6">
                  <c:v>13657.99</c:v>
                </c:pt>
                <c:pt idx="7">
                  <c:v>8191.46</c:v>
                </c:pt>
                <c:pt idx="8">
                  <c:v>9846.7300000000068</c:v>
                </c:pt>
                <c:pt idx="9">
                  <c:v>64.699999999999832</c:v>
                </c:pt>
                <c:pt idx="10">
                  <c:v>3628.1</c:v>
                </c:pt>
                <c:pt idx="11">
                  <c:v>7831.2699999999995</c:v>
                </c:pt>
                <c:pt idx="12">
                  <c:v>0</c:v>
                </c:pt>
                <c:pt idx="13">
                  <c:v>0</c:v>
                </c:pt>
                <c:pt idx="14">
                  <c:v>8151.1200000000044</c:v>
                </c:pt>
                <c:pt idx="15">
                  <c:v>158160.61000000004</c:v>
                </c:pt>
              </c:numCache>
            </c:numRef>
          </c:val>
        </c:ser>
        <c:ser>
          <c:idx val="4"/>
          <c:order val="1"/>
          <c:tx>
            <c:strRef>
              <c:f>'Suivi Financier - Synthèse'!$G$16</c:f>
              <c:strCache>
                <c:ptCount val="1"/>
                <c:pt idx="0">
                  <c:v>2010</c:v>
                </c:pt>
              </c:strCache>
            </c:strRef>
          </c:tx>
          <c:spPr>
            <a:gradFill rotWithShape="0">
              <a:gsLst>
                <a:gs pos="0">
                  <a:srgbClr val="E6B9B8"/>
                </a:gs>
                <a:gs pos="100000">
                  <a:srgbClr val="AB0000"/>
                </a:gs>
              </a:gsLst>
              <a:lin ang="5400000"/>
            </a:gradFill>
            <a:ln w="25400">
              <a:noFill/>
            </a:ln>
          </c:spPr>
          <c:cat>
            <c:strRef>
              <c:f>'Suivi Financier - Synthèse'!$B$17:$B$32</c:f>
              <c:strCache>
                <c:ptCount val="16"/>
                <c:pt idx="0">
                  <c:v>Frais de personnel</c:v>
                </c:pt>
                <c:pt idx="1">
                  <c:v>Prestations</c:v>
                </c:pt>
                <c:pt idx="2">
                  <c:v>Annuaire</c:v>
                </c:pt>
                <c:pt idx="3">
                  <c:v>Variances</c:v>
                </c:pt>
                <c:pt idx="4">
                  <c:v>Petits-déjeuners</c:v>
                </c:pt>
                <c:pt idx="5">
                  <c:v>Site Web</c:v>
                </c:pt>
                <c:pt idx="6">
                  <c:v>ENSAE Solidaire</c:v>
                </c:pt>
                <c:pt idx="7">
                  <c:v>Assemblée générale</c:v>
                </c:pt>
                <c:pt idx="8">
                  <c:v>Remise des diplômes</c:v>
                </c:pt>
                <c:pt idx="9">
                  <c:v>Subventions activités élèves</c:v>
                </c:pt>
                <c:pt idx="10">
                  <c:v>Cotisations ENSAE Alumni</c:v>
                </c:pt>
                <c:pt idx="11">
                  <c:v>Communication</c:v>
                </c:pt>
                <c:pt idx="12">
                  <c:v>Recherche de sponsors</c:v>
                </c:pt>
                <c:pt idx="13">
                  <c:v>Sponsoring</c:v>
                </c:pt>
                <c:pt idx="14">
                  <c:v>Frais de fonctionnement</c:v>
                </c:pt>
                <c:pt idx="15">
                  <c:v>Total des charges</c:v>
                </c:pt>
              </c:strCache>
            </c:strRef>
          </c:cat>
          <c:val>
            <c:numRef>
              <c:f>'Suivi Financier - Synthèse'!$G$17:$G$32</c:f>
              <c:numCache>
                <c:formatCode>#,##0</c:formatCode>
                <c:ptCount val="16"/>
                <c:pt idx="0">
                  <c:v>51595.75</c:v>
                </c:pt>
                <c:pt idx="1">
                  <c:v>0</c:v>
                </c:pt>
                <c:pt idx="2">
                  <c:v>10897.630000000006</c:v>
                </c:pt>
                <c:pt idx="3">
                  <c:v>40491.960000000006</c:v>
                </c:pt>
                <c:pt idx="4">
                  <c:v>5649</c:v>
                </c:pt>
                <c:pt idx="5">
                  <c:v>6370.37</c:v>
                </c:pt>
                <c:pt idx="6">
                  <c:v>14458.2</c:v>
                </c:pt>
                <c:pt idx="7">
                  <c:v>9469.0599999999722</c:v>
                </c:pt>
                <c:pt idx="8">
                  <c:v>11447.26</c:v>
                </c:pt>
                <c:pt idx="9">
                  <c:v>4301.1100000000024</c:v>
                </c:pt>
                <c:pt idx="10">
                  <c:v>2750.3100000000022</c:v>
                </c:pt>
                <c:pt idx="11">
                  <c:v>2250</c:v>
                </c:pt>
                <c:pt idx="12">
                  <c:v>0</c:v>
                </c:pt>
                <c:pt idx="13">
                  <c:v>0</c:v>
                </c:pt>
                <c:pt idx="14">
                  <c:v>7889.17</c:v>
                </c:pt>
                <c:pt idx="15">
                  <c:v>167569.81999999998</c:v>
                </c:pt>
              </c:numCache>
            </c:numRef>
          </c:val>
        </c:ser>
        <c:ser>
          <c:idx val="5"/>
          <c:order val="2"/>
          <c:tx>
            <c:strRef>
              <c:f>'Suivi Financier - Synthèse'!$H$16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D60000"/>
            </a:solidFill>
            <a:ln w="25400">
              <a:noFill/>
            </a:ln>
          </c:spPr>
          <c:cat>
            <c:strRef>
              <c:f>'Suivi Financier - Synthèse'!$B$17:$B$32</c:f>
              <c:strCache>
                <c:ptCount val="16"/>
                <c:pt idx="0">
                  <c:v>Frais de personnel</c:v>
                </c:pt>
                <c:pt idx="1">
                  <c:v>Prestations</c:v>
                </c:pt>
                <c:pt idx="2">
                  <c:v>Annuaire</c:v>
                </c:pt>
                <c:pt idx="3">
                  <c:v>Variances</c:v>
                </c:pt>
                <c:pt idx="4">
                  <c:v>Petits-déjeuners</c:v>
                </c:pt>
                <c:pt idx="5">
                  <c:v>Site Web</c:v>
                </c:pt>
                <c:pt idx="6">
                  <c:v>ENSAE Solidaire</c:v>
                </c:pt>
                <c:pt idx="7">
                  <c:v>Assemblée générale</c:v>
                </c:pt>
                <c:pt idx="8">
                  <c:v>Remise des diplômes</c:v>
                </c:pt>
                <c:pt idx="9">
                  <c:v>Subventions activités élèves</c:v>
                </c:pt>
                <c:pt idx="10">
                  <c:v>Cotisations ENSAE Alumni</c:v>
                </c:pt>
                <c:pt idx="11">
                  <c:v>Communication</c:v>
                </c:pt>
                <c:pt idx="12">
                  <c:v>Recherche de sponsors</c:v>
                </c:pt>
                <c:pt idx="13">
                  <c:v>Sponsoring</c:v>
                </c:pt>
                <c:pt idx="14">
                  <c:v>Frais de fonctionnement</c:v>
                </c:pt>
                <c:pt idx="15">
                  <c:v>Total des charges</c:v>
                </c:pt>
              </c:strCache>
            </c:strRef>
          </c:cat>
          <c:val>
            <c:numRef>
              <c:f>'Suivi Financier - Synthèse'!$H$17:$H$32</c:f>
              <c:numCache>
                <c:formatCode>#,##0</c:formatCode>
                <c:ptCount val="16"/>
                <c:pt idx="0">
                  <c:v>53434.289999999994</c:v>
                </c:pt>
                <c:pt idx="1">
                  <c:v>2000.6</c:v>
                </c:pt>
                <c:pt idx="2">
                  <c:v>10838.32</c:v>
                </c:pt>
                <c:pt idx="3">
                  <c:v>35133.599999999999</c:v>
                </c:pt>
                <c:pt idx="4">
                  <c:v>3822</c:v>
                </c:pt>
                <c:pt idx="5">
                  <c:v>1609.22</c:v>
                </c:pt>
                <c:pt idx="6">
                  <c:v>11040.26</c:v>
                </c:pt>
                <c:pt idx="7">
                  <c:v>2796.9300000000012</c:v>
                </c:pt>
                <c:pt idx="8">
                  <c:v>11701.220000000008</c:v>
                </c:pt>
                <c:pt idx="9">
                  <c:v>3501.4900000000002</c:v>
                </c:pt>
                <c:pt idx="10">
                  <c:v>4147.1900000000014</c:v>
                </c:pt>
                <c:pt idx="11">
                  <c:v>52.92</c:v>
                </c:pt>
                <c:pt idx="12">
                  <c:v>0</c:v>
                </c:pt>
                <c:pt idx="13">
                  <c:v>0</c:v>
                </c:pt>
                <c:pt idx="14">
                  <c:v>7958.1800000000012</c:v>
                </c:pt>
                <c:pt idx="15">
                  <c:v>148036.22</c:v>
                </c:pt>
              </c:numCache>
            </c:numRef>
          </c:val>
        </c:ser>
        <c:ser>
          <c:idx val="0"/>
          <c:order val="3"/>
          <c:tx>
            <c:strRef>
              <c:f>'Suivi Financier - Synthèse'!$I$16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FF0000"/>
            </a:solidFill>
            <a:ln w="25400">
              <a:noFill/>
            </a:ln>
          </c:spPr>
          <c:dLbls>
            <c:spPr>
              <a:noFill/>
              <a:ln w="25400">
                <a:noFill/>
              </a:ln>
            </c:spPr>
            <c:showVal val="1"/>
          </c:dLbls>
          <c:val>
            <c:numRef>
              <c:f>'Suivi Financier - Synthèse'!$I$17:$I$32</c:f>
              <c:numCache>
                <c:formatCode>#,##0</c:formatCode>
                <c:ptCount val="16"/>
                <c:pt idx="0">
                  <c:v>72269.8</c:v>
                </c:pt>
                <c:pt idx="1">
                  <c:v>0</c:v>
                </c:pt>
                <c:pt idx="2">
                  <c:v>11701.59</c:v>
                </c:pt>
                <c:pt idx="3">
                  <c:v>36611.93</c:v>
                </c:pt>
                <c:pt idx="4">
                  <c:v>5268.3</c:v>
                </c:pt>
                <c:pt idx="5">
                  <c:v>4034.96</c:v>
                </c:pt>
                <c:pt idx="6">
                  <c:v>11710</c:v>
                </c:pt>
                <c:pt idx="7">
                  <c:v>2874.7</c:v>
                </c:pt>
                <c:pt idx="8">
                  <c:v>11635.53</c:v>
                </c:pt>
                <c:pt idx="9">
                  <c:v>7750</c:v>
                </c:pt>
                <c:pt idx="10">
                  <c:v>4160</c:v>
                </c:pt>
                <c:pt idx="11">
                  <c:v>299</c:v>
                </c:pt>
                <c:pt idx="12">
                  <c:v>37375</c:v>
                </c:pt>
                <c:pt idx="13">
                  <c:v>5500</c:v>
                </c:pt>
                <c:pt idx="14">
                  <c:v>10106.52</c:v>
                </c:pt>
                <c:pt idx="15">
                  <c:v>221297.33</c:v>
                </c:pt>
              </c:numCache>
            </c:numRef>
          </c:val>
        </c:ser>
        <c:axId val="61992960"/>
        <c:axId val="61994496"/>
      </c:barChart>
      <c:catAx>
        <c:axId val="6199296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-27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fr-FR"/>
          </a:p>
        </c:txPr>
        <c:crossAx val="61994496"/>
        <c:crosses val="autoZero"/>
        <c:auto val="1"/>
        <c:lblAlgn val="ctr"/>
        <c:lblOffset val="100"/>
        <c:tickLblSkip val="1"/>
        <c:tickMarkSkip val="1"/>
      </c:catAx>
      <c:valAx>
        <c:axId val="61994496"/>
        <c:scaling>
          <c:orientation val="minMax"/>
        </c:scaling>
        <c:axPos val="l"/>
        <c:numFmt formatCode="#,##0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fr-FR"/>
          </a:p>
        </c:txPr>
        <c:crossAx val="6199296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legend>
      <c:legendPos val="r"/>
      <c:layout>
        <c:manualLayout>
          <c:xMode val="edge"/>
          <c:yMode val="edge"/>
          <c:x val="0.38472222222222252"/>
          <c:y val="0.95270270270270296"/>
          <c:w val="0.22361111111111101"/>
          <c:h val="4.729729729729739E-2"/>
        </c:manualLayout>
      </c:layout>
      <c:spPr>
        <a:noFill/>
        <a:ln w="25400">
          <a:noFill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fr-FR"/>
        </a:p>
      </c:txPr>
    </c:legend>
    <c:plotVisOnly val="1"/>
    <c:dispBlanksAs val="gap"/>
  </c:chart>
  <c:spPr>
    <a:solidFill>
      <a:srgbClr val="FFFFFF"/>
    </a:solidFill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fr-F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title>
      <c:tx>
        <c:rich>
          <a:bodyPr/>
          <a:lstStyle/>
          <a:p>
            <a:pPr>
              <a:defRPr sz="1600" b="1">
                <a:latin typeface="Arial" pitchFamily="34" charset="0"/>
                <a:cs typeface="Arial" pitchFamily="34" charset="0"/>
              </a:defRPr>
            </a:pPr>
            <a:r>
              <a:rPr lang="fr-FR" sz="1600" b="1" dirty="0">
                <a:latin typeface="Arial" pitchFamily="34" charset="0"/>
                <a:cs typeface="Arial" pitchFamily="34" charset="0"/>
              </a:rPr>
              <a:t>Affectation des 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produits</a:t>
            </a:r>
            <a:endParaRPr lang="fr-FR" sz="1600" b="1" dirty="0">
              <a:latin typeface="Arial" pitchFamily="34" charset="0"/>
              <a:cs typeface="Arial" pitchFamily="34" charset="0"/>
            </a:endParaRPr>
          </a:p>
        </c:rich>
      </c:tx>
      <c:layout/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5.2873775535279798E-2"/>
          <c:y val="0.1213620416459051"/>
          <c:w val="0.75604122391395789"/>
          <c:h val="0.78206507042457618"/>
        </c:manualLayout>
      </c:layout>
      <c:barChart>
        <c:barDir val="col"/>
        <c:grouping val="percentStacked"/>
        <c:ser>
          <c:idx val="4"/>
          <c:order val="0"/>
          <c:tx>
            <c:strRef>
              <c:f>'Suivi Financier - Synthèse'!$B$18</c:f>
              <c:strCache>
                <c:ptCount val="1"/>
                <c:pt idx="0">
                  <c:v>Prestations</c:v>
                </c:pt>
              </c:strCache>
            </c:strRef>
          </c:tx>
          <c:spPr>
            <a:solidFill>
              <a:srgbClr val="D9D9D9"/>
            </a:solidFill>
            <a:ln w="25400">
              <a:noFill/>
            </a:ln>
          </c:spPr>
          <c:cat>
            <c:numRef>
              <c:f>'Suivi Financier - Synthèse'!$F$16:$H$16</c:f>
              <c:numCache>
                <c:formatCode>General</c:formatCode>
                <c:ptCount val="3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</c:numCache>
            </c:numRef>
          </c:cat>
          <c:val>
            <c:numRef>
              <c:f>'Suivi Financier - Synthèse'!$F$18:$H$18</c:f>
              <c:numCache>
                <c:formatCode>#,##0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2000.6</c:v>
                </c:pt>
              </c:numCache>
            </c:numRef>
          </c:val>
        </c:ser>
        <c:ser>
          <c:idx val="5"/>
          <c:order val="1"/>
          <c:tx>
            <c:strRef>
              <c:f>'Suivi Financier - Synthèse'!$B$19</c:f>
              <c:strCache>
                <c:ptCount val="1"/>
                <c:pt idx="0">
                  <c:v>Annuaire</c:v>
                </c:pt>
              </c:strCache>
            </c:strRef>
          </c:tx>
          <c:spPr>
            <a:solidFill>
              <a:srgbClr val="17375E"/>
            </a:solidFill>
            <a:ln w="25400">
              <a:noFill/>
            </a:ln>
          </c:spPr>
          <c:cat>
            <c:numRef>
              <c:f>'Suivi Financier - Synthèse'!$F$16:$H$16</c:f>
              <c:numCache>
                <c:formatCode>General</c:formatCode>
                <c:ptCount val="3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</c:numCache>
            </c:numRef>
          </c:cat>
          <c:val>
            <c:numRef>
              <c:f>'Suivi Financier - Synthèse'!$F$19:$H$19</c:f>
              <c:numCache>
                <c:formatCode>#,##0</c:formatCode>
                <c:ptCount val="3"/>
                <c:pt idx="0">
                  <c:v>15929.3</c:v>
                </c:pt>
                <c:pt idx="1">
                  <c:v>10897.630000000006</c:v>
                </c:pt>
                <c:pt idx="2">
                  <c:v>10838.32</c:v>
                </c:pt>
              </c:numCache>
            </c:numRef>
          </c:val>
        </c:ser>
        <c:ser>
          <c:idx val="6"/>
          <c:order val="2"/>
          <c:tx>
            <c:strRef>
              <c:f>'Suivi Financier - Synthèse'!$B$20</c:f>
              <c:strCache>
                <c:ptCount val="1"/>
                <c:pt idx="0">
                  <c:v>Variances</c:v>
                </c:pt>
              </c:strCache>
            </c:strRef>
          </c:tx>
          <c:spPr>
            <a:solidFill>
              <a:srgbClr val="558ED5"/>
            </a:solidFill>
            <a:ln w="25400">
              <a:noFill/>
            </a:ln>
          </c:spPr>
          <c:cat>
            <c:numRef>
              <c:f>'Suivi Financier - Synthèse'!$F$16:$H$16</c:f>
              <c:numCache>
                <c:formatCode>General</c:formatCode>
                <c:ptCount val="3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</c:numCache>
            </c:numRef>
          </c:cat>
          <c:val>
            <c:numRef>
              <c:f>'Suivi Financier - Synthèse'!$F$20:$H$20</c:f>
              <c:numCache>
                <c:formatCode>#,##0</c:formatCode>
                <c:ptCount val="3"/>
                <c:pt idx="0">
                  <c:v>27828.73</c:v>
                </c:pt>
                <c:pt idx="1">
                  <c:v>40491.960000000006</c:v>
                </c:pt>
                <c:pt idx="2">
                  <c:v>35133.599999999999</c:v>
                </c:pt>
              </c:numCache>
            </c:numRef>
          </c:val>
        </c:ser>
        <c:ser>
          <c:idx val="0"/>
          <c:order val="3"/>
          <c:tx>
            <c:strRef>
              <c:f>'Suivi Financier - Synthèse'!$B$21</c:f>
              <c:strCache>
                <c:ptCount val="1"/>
                <c:pt idx="0">
                  <c:v>Petits-déjeuners</c:v>
                </c:pt>
              </c:strCache>
            </c:strRef>
          </c:tx>
          <c:spPr>
            <a:solidFill>
              <a:srgbClr val="93CDDD"/>
            </a:solidFill>
            <a:ln w="25400">
              <a:noFill/>
            </a:ln>
          </c:spPr>
          <c:cat>
            <c:numRef>
              <c:f>'Suivi Financier - Synthèse'!$F$16:$H$16</c:f>
              <c:numCache>
                <c:formatCode>General</c:formatCode>
                <c:ptCount val="3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</c:numCache>
            </c:numRef>
          </c:cat>
          <c:val>
            <c:numRef>
              <c:f>'Suivi Financier - Synthèse'!$F$21:$H$21</c:f>
              <c:numCache>
                <c:formatCode>#,##0</c:formatCode>
                <c:ptCount val="3"/>
                <c:pt idx="0">
                  <c:v>4587.59</c:v>
                </c:pt>
                <c:pt idx="1">
                  <c:v>5649</c:v>
                </c:pt>
                <c:pt idx="2">
                  <c:v>3822</c:v>
                </c:pt>
              </c:numCache>
            </c:numRef>
          </c:val>
        </c:ser>
        <c:ser>
          <c:idx val="1"/>
          <c:order val="4"/>
          <c:tx>
            <c:strRef>
              <c:f>'Suivi Financier - Synthèse'!$B$22</c:f>
              <c:strCache>
                <c:ptCount val="1"/>
                <c:pt idx="0">
                  <c:v>Site Web</c:v>
                </c:pt>
              </c:strCache>
            </c:strRef>
          </c:tx>
          <c:spPr>
            <a:solidFill>
              <a:srgbClr val="D9D9D9"/>
            </a:solidFill>
            <a:ln w="25400">
              <a:noFill/>
            </a:ln>
          </c:spPr>
          <c:cat>
            <c:numRef>
              <c:f>'Suivi Financier - Synthèse'!$F$16:$H$16</c:f>
              <c:numCache>
                <c:formatCode>General</c:formatCode>
                <c:ptCount val="3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</c:numCache>
            </c:numRef>
          </c:cat>
          <c:val>
            <c:numRef>
              <c:f>'Suivi Financier - Synthèse'!$F$22:$H$22</c:f>
              <c:numCache>
                <c:formatCode>#,##0</c:formatCode>
                <c:ptCount val="3"/>
                <c:pt idx="0">
                  <c:v>13421.06</c:v>
                </c:pt>
                <c:pt idx="1">
                  <c:v>6370.37</c:v>
                </c:pt>
                <c:pt idx="2">
                  <c:v>1609.22</c:v>
                </c:pt>
              </c:numCache>
            </c:numRef>
          </c:val>
        </c:ser>
        <c:ser>
          <c:idx val="2"/>
          <c:order val="5"/>
          <c:tx>
            <c:strRef>
              <c:f>'Suivi Financier - Synthèse'!$B$23</c:f>
              <c:strCache>
                <c:ptCount val="1"/>
                <c:pt idx="0">
                  <c:v>ENSAE Solidaire</c:v>
                </c:pt>
              </c:strCache>
            </c:strRef>
          </c:tx>
          <c:spPr>
            <a:solidFill>
              <a:srgbClr val="D99694"/>
            </a:solidFill>
            <a:ln w="25400">
              <a:noFill/>
            </a:ln>
          </c:spPr>
          <c:cat>
            <c:numRef>
              <c:f>'Suivi Financier - Synthèse'!$F$16:$H$16</c:f>
              <c:numCache>
                <c:formatCode>General</c:formatCode>
                <c:ptCount val="3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</c:numCache>
            </c:numRef>
          </c:cat>
          <c:val>
            <c:numRef>
              <c:f>'Suivi Financier - Synthèse'!$F$23:$H$23</c:f>
              <c:numCache>
                <c:formatCode>#,##0</c:formatCode>
                <c:ptCount val="3"/>
                <c:pt idx="0">
                  <c:v>13657.99</c:v>
                </c:pt>
                <c:pt idx="1">
                  <c:v>14458.2</c:v>
                </c:pt>
                <c:pt idx="2">
                  <c:v>11040.26</c:v>
                </c:pt>
              </c:numCache>
            </c:numRef>
          </c:val>
        </c:ser>
        <c:ser>
          <c:idx val="3"/>
          <c:order val="6"/>
          <c:tx>
            <c:strRef>
              <c:f>'Suivi Financier - Synthèse'!$B$24</c:f>
              <c:strCache>
                <c:ptCount val="1"/>
                <c:pt idx="0">
                  <c:v>Assemblée générale</c:v>
                </c:pt>
              </c:strCache>
            </c:strRef>
          </c:tx>
          <c:spPr>
            <a:solidFill>
              <a:srgbClr val="7F7F7F"/>
            </a:solidFill>
            <a:ln w="25400">
              <a:noFill/>
            </a:ln>
          </c:spPr>
          <c:cat>
            <c:numRef>
              <c:f>'Suivi Financier - Synthèse'!$F$16:$H$16</c:f>
              <c:numCache>
                <c:formatCode>General</c:formatCode>
                <c:ptCount val="3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</c:numCache>
            </c:numRef>
          </c:cat>
          <c:val>
            <c:numRef>
              <c:f>'Suivi Financier - Synthèse'!$F$24:$H$24</c:f>
              <c:numCache>
                <c:formatCode>#,##0</c:formatCode>
                <c:ptCount val="3"/>
                <c:pt idx="0">
                  <c:v>8191.46</c:v>
                </c:pt>
                <c:pt idx="1">
                  <c:v>9469.0599999999722</c:v>
                </c:pt>
                <c:pt idx="2">
                  <c:v>2796.9300000000012</c:v>
                </c:pt>
              </c:numCache>
            </c:numRef>
          </c:val>
        </c:ser>
        <c:ser>
          <c:idx val="7"/>
          <c:order val="7"/>
          <c:tx>
            <c:strRef>
              <c:f>'Suivi Financier - Synthèse'!$B$25</c:f>
              <c:strCache>
                <c:ptCount val="1"/>
                <c:pt idx="0">
                  <c:v>Remise des diplômes</c:v>
                </c:pt>
              </c:strCache>
            </c:strRef>
          </c:tx>
          <c:spPr>
            <a:solidFill>
              <a:srgbClr val="953735"/>
            </a:solidFill>
            <a:ln w="25400">
              <a:noFill/>
            </a:ln>
          </c:spPr>
          <c:cat>
            <c:numRef>
              <c:f>'Suivi Financier - Synthèse'!$F$16:$H$16</c:f>
              <c:numCache>
                <c:formatCode>General</c:formatCode>
                <c:ptCount val="3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</c:numCache>
            </c:numRef>
          </c:cat>
          <c:val>
            <c:numRef>
              <c:f>'Suivi Financier - Synthèse'!$F$25:$H$25</c:f>
              <c:numCache>
                <c:formatCode>#,##0</c:formatCode>
                <c:ptCount val="3"/>
                <c:pt idx="0">
                  <c:v>9846.7300000000068</c:v>
                </c:pt>
                <c:pt idx="1">
                  <c:v>11447.26</c:v>
                </c:pt>
                <c:pt idx="2">
                  <c:v>11701.220000000008</c:v>
                </c:pt>
              </c:numCache>
            </c:numRef>
          </c:val>
        </c:ser>
        <c:ser>
          <c:idx val="8"/>
          <c:order val="8"/>
          <c:tx>
            <c:strRef>
              <c:f>'Suivi Financier - Synthèse'!$B$26</c:f>
              <c:strCache>
                <c:ptCount val="1"/>
                <c:pt idx="0">
                  <c:v>Subventions activités élèves</c:v>
                </c:pt>
              </c:strCache>
            </c:strRef>
          </c:tx>
          <c:spPr>
            <a:solidFill>
              <a:srgbClr val="C92310"/>
            </a:solidFill>
            <a:ln w="25400">
              <a:noFill/>
            </a:ln>
          </c:spPr>
          <c:cat>
            <c:numRef>
              <c:f>'Suivi Financier - Synthèse'!$F$16:$H$16</c:f>
              <c:numCache>
                <c:formatCode>General</c:formatCode>
                <c:ptCount val="3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</c:numCache>
            </c:numRef>
          </c:cat>
          <c:val>
            <c:numRef>
              <c:f>'Suivi Financier - Synthèse'!$F$26:$H$26</c:f>
              <c:numCache>
                <c:formatCode>#,##0</c:formatCode>
                <c:ptCount val="3"/>
                <c:pt idx="0">
                  <c:v>64.699999999999832</c:v>
                </c:pt>
                <c:pt idx="1">
                  <c:v>4301.1100000000024</c:v>
                </c:pt>
                <c:pt idx="2">
                  <c:v>3501.4900000000002</c:v>
                </c:pt>
              </c:numCache>
            </c:numRef>
          </c:val>
        </c:ser>
        <c:ser>
          <c:idx val="9"/>
          <c:order val="9"/>
          <c:tx>
            <c:strRef>
              <c:f>'Suivi Financier - Synthèse'!$B$27</c:f>
              <c:strCache>
                <c:ptCount val="1"/>
                <c:pt idx="0">
                  <c:v>Cotisations ENSAE Alumni</c:v>
                </c:pt>
              </c:strCache>
            </c:strRef>
          </c:tx>
          <c:spPr>
            <a:solidFill>
              <a:srgbClr val="595959"/>
            </a:solidFill>
            <a:ln w="25400">
              <a:noFill/>
            </a:ln>
          </c:spPr>
          <c:cat>
            <c:numRef>
              <c:f>'Suivi Financier - Synthèse'!$F$16:$H$16</c:f>
              <c:numCache>
                <c:formatCode>General</c:formatCode>
                <c:ptCount val="3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</c:numCache>
            </c:numRef>
          </c:cat>
          <c:val>
            <c:numRef>
              <c:f>'Suivi Financier - Synthèse'!$F$27:$H$27</c:f>
              <c:numCache>
                <c:formatCode>#,##0</c:formatCode>
                <c:ptCount val="3"/>
                <c:pt idx="0">
                  <c:v>3628.1</c:v>
                </c:pt>
                <c:pt idx="1">
                  <c:v>2750.3100000000022</c:v>
                </c:pt>
                <c:pt idx="2">
                  <c:v>4147.1900000000014</c:v>
                </c:pt>
              </c:numCache>
            </c:numRef>
          </c:val>
        </c:ser>
        <c:ser>
          <c:idx val="10"/>
          <c:order val="10"/>
          <c:tx>
            <c:strRef>
              <c:f>'Suivi Financier - Synthèse'!$B$28</c:f>
              <c:strCache>
                <c:ptCount val="1"/>
                <c:pt idx="0">
                  <c:v>Communication</c:v>
                </c:pt>
              </c:strCache>
            </c:strRef>
          </c:tx>
          <c:spPr>
            <a:solidFill>
              <a:srgbClr val="B9CDE5"/>
            </a:solidFill>
            <a:ln w="25400">
              <a:noFill/>
            </a:ln>
          </c:spPr>
          <c:cat>
            <c:numRef>
              <c:f>'Suivi Financier - Synthèse'!$F$16:$H$16</c:f>
              <c:numCache>
                <c:formatCode>General</c:formatCode>
                <c:ptCount val="3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</c:numCache>
            </c:numRef>
          </c:cat>
          <c:val>
            <c:numRef>
              <c:f>'Suivi Financier - Synthèse'!$F$28:$H$28</c:f>
              <c:numCache>
                <c:formatCode>#,##0</c:formatCode>
                <c:ptCount val="3"/>
                <c:pt idx="0">
                  <c:v>7831.2699999999995</c:v>
                </c:pt>
                <c:pt idx="1">
                  <c:v>2250</c:v>
                </c:pt>
                <c:pt idx="2">
                  <c:v>52.92</c:v>
                </c:pt>
              </c:numCache>
            </c:numRef>
          </c:val>
        </c:ser>
        <c:ser>
          <c:idx val="11"/>
          <c:order val="11"/>
          <c:tx>
            <c:strRef>
              <c:f>'Suivi Financier - Synthèse'!$B$31</c:f>
              <c:strCache>
                <c:ptCount val="1"/>
                <c:pt idx="0">
                  <c:v>Frais de fonctionnement</c:v>
                </c:pt>
              </c:strCache>
            </c:strRef>
          </c:tx>
          <c:spPr>
            <a:solidFill>
              <a:srgbClr val="BFBFBF"/>
            </a:solidFill>
            <a:ln w="25400">
              <a:noFill/>
            </a:ln>
          </c:spPr>
          <c:cat>
            <c:numRef>
              <c:f>'Suivi Financier - Synthèse'!$F$16:$H$16</c:f>
              <c:numCache>
                <c:formatCode>General</c:formatCode>
                <c:ptCount val="3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</c:numCache>
            </c:numRef>
          </c:cat>
          <c:val>
            <c:numRef>
              <c:f>'Suivi Financier - Synthèse'!$F$31:$H$31</c:f>
              <c:numCache>
                <c:formatCode>#,##0</c:formatCode>
                <c:ptCount val="3"/>
                <c:pt idx="0">
                  <c:v>8151.1200000000044</c:v>
                </c:pt>
                <c:pt idx="1">
                  <c:v>7889.17</c:v>
                </c:pt>
                <c:pt idx="2">
                  <c:v>7958.1800000000012</c:v>
                </c:pt>
              </c:numCache>
            </c:numRef>
          </c:val>
        </c:ser>
        <c:overlap val="100"/>
        <c:axId val="64522112"/>
        <c:axId val="64523648"/>
      </c:barChart>
      <c:catAx>
        <c:axId val="6452211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fr-FR"/>
          </a:p>
        </c:txPr>
        <c:crossAx val="64523648"/>
        <c:crosses val="autoZero"/>
        <c:auto val="1"/>
        <c:lblAlgn val="ctr"/>
        <c:lblOffset val="100"/>
        <c:tickLblSkip val="1"/>
        <c:tickMarkSkip val="1"/>
      </c:catAx>
      <c:valAx>
        <c:axId val="64523648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lgDash"/>
            </a:ln>
          </c:spPr>
        </c:majorGridlines>
        <c:numFmt formatCode="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fr-FR"/>
          </a:p>
        </c:txPr>
        <c:crossAx val="6452211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legend>
      <c:legendPos val="r"/>
      <c:layout>
        <c:manualLayout>
          <c:xMode val="edge"/>
          <c:yMode val="edge"/>
          <c:x val="0.80416663716286596"/>
          <c:y val="0.19021063288579229"/>
          <c:w val="0.180555555555556"/>
          <c:h val="0.695134268382676"/>
        </c:manualLayout>
      </c:layout>
      <c:spPr>
        <a:noFill/>
        <a:ln w="25400">
          <a:noFill/>
        </a:ln>
      </c:spPr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fr-FR"/>
        </a:p>
      </c:txPr>
    </c:legend>
    <c:plotVisOnly val="1"/>
    <c:dispBlanksAs val="gap"/>
  </c:chart>
  <c:spPr>
    <a:solidFill>
      <a:srgbClr val="FFFFFF"/>
    </a:solidFill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fr-FR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title>
      <c:tx>
        <c:rich>
          <a:bodyPr/>
          <a:lstStyle/>
          <a:p>
            <a:pPr>
              <a:defRPr sz="1600" b="1">
                <a:latin typeface="Arial" pitchFamily="34" charset="0"/>
                <a:cs typeface="Arial" pitchFamily="34" charset="0"/>
              </a:defRPr>
            </a:pPr>
            <a:r>
              <a:rPr lang="fr-FR" sz="1600" b="1">
                <a:latin typeface="Arial" pitchFamily="34" charset="0"/>
                <a:cs typeface="Arial" pitchFamily="34" charset="0"/>
              </a:rPr>
              <a:t>Evolution annuelle du résultat de ENSAE Alumni</a:t>
            </a:r>
          </a:p>
        </c:rich>
      </c:tx>
      <c:layout/>
      <c:overlay val="1"/>
      <c:spPr>
        <a:noFill/>
        <a:ln w="25400">
          <a:noFill/>
        </a:ln>
      </c:spPr>
    </c:title>
    <c:plotArea>
      <c:layout/>
      <c:barChart>
        <c:barDir val="col"/>
        <c:grouping val="stacked"/>
        <c:ser>
          <c:idx val="0"/>
          <c:order val="0"/>
          <c:tx>
            <c:strRef>
              <c:f>'Suivi Financier - Synthèse'!$O$85</c:f>
              <c:strCache>
                <c:ptCount val="1"/>
                <c:pt idx="0">
                  <c:v>Résultat</c:v>
                </c:pt>
              </c:strCache>
            </c:strRef>
          </c:tx>
          <c:spPr>
            <a:solidFill>
              <a:srgbClr val="A6A6A6"/>
            </a:solidFill>
            <a:ln w="25400">
              <a:noFill/>
            </a:ln>
          </c:spPr>
          <c:dLbls>
            <c:dLbl>
              <c:idx val="0"/>
              <c:layout>
                <c:manualLayout>
                  <c:x val="1.3681437144604416E-3"/>
                  <c:y val="-3.1819502467842348E-2"/>
                </c:manualLayout>
              </c:layout>
              <c:dLblPos val="ctr"/>
              <c:showVal val="1"/>
            </c:dLbl>
            <c:dLbl>
              <c:idx val="14"/>
              <c:layout>
                <c:manualLayout>
                  <c:x val="-9.0157480314960773E-4"/>
                  <c:y val="-8.6813456296428809E-2"/>
                </c:manualLayout>
              </c:layout>
              <c:dLblPos val="ctr"/>
              <c:showVal val="1"/>
            </c:dLbl>
            <c:dLbl>
              <c:idx val="15"/>
              <c:layout>
                <c:manualLayout>
                  <c:x val="0"/>
                  <c:y val="-3.1481479842026011E-2"/>
                </c:manualLayout>
              </c:layout>
              <c:dLblPos val="ctr"/>
              <c:showVal val="1"/>
            </c:dLbl>
            <c:dLbl>
              <c:idx val="16"/>
              <c:layout>
                <c:manualLayout>
                  <c:x val="0"/>
                  <c:y val="-7.2041882143806191E-2"/>
                </c:manualLayout>
              </c:layout>
              <c:dLblPos val="ctr"/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fr-FR"/>
              </a:p>
            </c:txPr>
            <c:showVal val="1"/>
          </c:dLbls>
          <c:cat>
            <c:strRef>
              <c:f>'Suivi Financier - Synthèse'!$B$86:$B$102</c:f>
              <c:strCache>
                <c:ptCount val="17"/>
                <c:pt idx="0">
                  <c:v>Résultat année 2011</c:v>
                </c:pt>
                <c:pt idx="1">
                  <c:v>Petits-déjeuners</c:v>
                </c:pt>
                <c:pt idx="2">
                  <c:v>Annuaire, Variances</c:v>
                </c:pt>
                <c:pt idx="3">
                  <c:v>Site internet</c:v>
                </c:pt>
                <c:pt idx="4">
                  <c:v>Sponsoring</c:v>
                </c:pt>
                <c:pt idx="5">
                  <c:v>Frais de fonctionnement</c:v>
                </c:pt>
                <c:pt idx="6">
                  <c:v>Actions élèves</c:v>
                </c:pt>
                <c:pt idx="7">
                  <c:v>Cotisations</c:v>
                </c:pt>
                <c:pt idx="8">
                  <c:v>Remise des diplômes</c:v>
                </c:pt>
                <c:pt idx="9">
                  <c:v>Assemblée Générale</c:v>
                </c:pt>
                <c:pt idx="10">
                  <c:v>Communication</c:v>
                </c:pt>
                <c:pt idx="11">
                  <c:v>Frais de personnel</c:v>
                </c:pt>
                <c:pt idx="12">
                  <c:v>Adhésions</c:v>
                </c:pt>
                <c:pt idx="13">
                  <c:v>Prestations</c:v>
                </c:pt>
                <c:pt idx="14">
                  <c:v>Autres</c:v>
                </c:pt>
                <c:pt idx="15">
                  <c:v>Exceptionnel</c:v>
                </c:pt>
                <c:pt idx="16">
                  <c:v>Résultat année 2012</c:v>
                </c:pt>
              </c:strCache>
            </c:strRef>
          </c:cat>
          <c:val>
            <c:numRef>
              <c:f>'Suivi Financier - Synthèse'!$O$86:$O$102</c:f>
              <c:numCache>
                <c:formatCode>General</c:formatCode>
                <c:ptCount val="17"/>
                <c:pt idx="0" formatCode="#,##0">
                  <c:v>887.18000000001791</c:v>
                </c:pt>
                <c:pt idx="16" formatCode="#,##0">
                  <c:v>9757.239999999967</c:v>
                </c:pt>
              </c:numCache>
            </c:numRef>
          </c:val>
        </c:ser>
        <c:ser>
          <c:idx val="4"/>
          <c:order val="1"/>
          <c:tx>
            <c:strRef>
              <c:f>'Suivi Financier - Synthèse'!$S$85</c:f>
              <c:strCache>
                <c:ptCount val="1"/>
                <c:pt idx="0">
                  <c:v>Baseline</c:v>
                </c:pt>
              </c:strCache>
            </c:strRef>
          </c:tx>
          <c:spPr>
            <a:noFill/>
            <a:ln w="25400">
              <a:noFill/>
            </a:ln>
          </c:spPr>
          <c:cat>
            <c:strRef>
              <c:f>'Suivi Financier - Synthèse'!$B$86:$B$102</c:f>
              <c:strCache>
                <c:ptCount val="17"/>
                <c:pt idx="0">
                  <c:v>Résultat année 2011</c:v>
                </c:pt>
                <c:pt idx="1">
                  <c:v>Petits-déjeuners</c:v>
                </c:pt>
                <c:pt idx="2">
                  <c:v>Annuaire, Variances</c:v>
                </c:pt>
                <c:pt idx="3">
                  <c:v>Site internet</c:v>
                </c:pt>
                <c:pt idx="4">
                  <c:v>Sponsoring</c:v>
                </c:pt>
                <c:pt idx="5">
                  <c:v>Frais de fonctionnement</c:v>
                </c:pt>
                <c:pt idx="6">
                  <c:v>Actions élèves</c:v>
                </c:pt>
                <c:pt idx="7">
                  <c:v>Cotisations</c:v>
                </c:pt>
                <c:pt idx="8">
                  <c:v>Remise des diplômes</c:v>
                </c:pt>
                <c:pt idx="9">
                  <c:v>Assemblée Générale</c:v>
                </c:pt>
                <c:pt idx="10">
                  <c:v>Communication</c:v>
                </c:pt>
                <c:pt idx="11">
                  <c:v>Frais de personnel</c:v>
                </c:pt>
                <c:pt idx="12">
                  <c:v>Adhésions</c:v>
                </c:pt>
                <c:pt idx="13">
                  <c:v>Prestations</c:v>
                </c:pt>
                <c:pt idx="14">
                  <c:v>Autres</c:v>
                </c:pt>
                <c:pt idx="15">
                  <c:v>Exceptionnel</c:v>
                </c:pt>
                <c:pt idx="16">
                  <c:v>Résultat année 2012</c:v>
                </c:pt>
              </c:strCache>
            </c:strRef>
          </c:cat>
          <c:val>
            <c:numRef>
              <c:f>'Suivi Financier - Synthèse'!$S$86:$S$102</c:f>
              <c:numCache>
                <c:formatCode>#,##0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18773.540000000019</c:v>
                </c:pt>
                <c:pt idx="4">
                  <c:v>18773.540000000019</c:v>
                </c:pt>
                <c:pt idx="5">
                  <c:v>38250.200000000004</c:v>
                </c:pt>
                <c:pt idx="6">
                  <c:v>29476.500000000018</c:v>
                </c:pt>
                <c:pt idx="7">
                  <c:v>25759.500000000018</c:v>
                </c:pt>
                <c:pt idx="8">
                  <c:v>25759.500000000018</c:v>
                </c:pt>
                <c:pt idx="9">
                  <c:v>25747.42000000002</c:v>
                </c:pt>
                <c:pt idx="10">
                  <c:v>25501.340000000011</c:v>
                </c:pt>
                <c:pt idx="11">
                  <c:v>6665.8300000000036</c:v>
                </c:pt>
                <c:pt idx="12">
                  <c:v>6653.020000000005</c:v>
                </c:pt>
                <c:pt idx="13">
                  <c:v>6653.020000000005</c:v>
                </c:pt>
                <c:pt idx="14">
                  <c:v>9153.6200000000044</c:v>
                </c:pt>
                <c:pt idx="15">
                  <c:v>9757.2400000000089</c:v>
                </c:pt>
                <c:pt idx="16">
                  <c:v>0</c:v>
                </c:pt>
              </c:numCache>
            </c:numRef>
          </c:val>
        </c:ser>
        <c:ser>
          <c:idx val="5"/>
          <c:order val="2"/>
          <c:tx>
            <c:strRef>
              <c:f>'Suivi Financier - Synthèse'!$T$85</c:f>
              <c:strCache>
                <c:ptCount val="1"/>
                <c:pt idx="0">
                  <c:v>Plus négatif</c:v>
                </c:pt>
              </c:strCache>
            </c:strRef>
          </c:tx>
          <c:spPr>
            <a:solidFill>
              <a:srgbClr val="92D050"/>
            </a:solidFill>
            <a:ln w="25400">
              <a:noFill/>
            </a:ln>
          </c:spPr>
          <c:cat>
            <c:strRef>
              <c:f>'Suivi Financier - Synthèse'!$B$86:$B$102</c:f>
              <c:strCache>
                <c:ptCount val="17"/>
                <c:pt idx="0">
                  <c:v>Résultat année 2011</c:v>
                </c:pt>
                <c:pt idx="1">
                  <c:v>Petits-déjeuners</c:v>
                </c:pt>
                <c:pt idx="2">
                  <c:v>Annuaire, Variances</c:v>
                </c:pt>
                <c:pt idx="3">
                  <c:v>Site internet</c:v>
                </c:pt>
                <c:pt idx="4">
                  <c:v>Sponsoring</c:v>
                </c:pt>
                <c:pt idx="5">
                  <c:v>Frais de fonctionnement</c:v>
                </c:pt>
                <c:pt idx="6">
                  <c:v>Actions élèves</c:v>
                </c:pt>
                <c:pt idx="7">
                  <c:v>Cotisations</c:v>
                </c:pt>
                <c:pt idx="8">
                  <c:v>Remise des diplômes</c:v>
                </c:pt>
                <c:pt idx="9">
                  <c:v>Assemblée Générale</c:v>
                </c:pt>
                <c:pt idx="10">
                  <c:v>Communication</c:v>
                </c:pt>
                <c:pt idx="11">
                  <c:v>Frais de personnel</c:v>
                </c:pt>
                <c:pt idx="12">
                  <c:v>Adhésions</c:v>
                </c:pt>
                <c:pt idx="13">
                  <c:v>Prestations</c:v>
                </c:pt>
                <c:pt idx="14">
                  <c:v>Autres</c:v>
                </c:pt>
                <c:pt idx="15">
                  <c:v>Exceptionnel</c:v>
                </c:pt>
                <c:pt idx="16">
                  <c:v>Résultat année 2012</c:v>
                </c:pt>
              </c:strCache>
            </c:strRef>
          </c:cat>
          <c:val>
            <c:numRef>
              <c:f>'Suivi Financier - Synthèse'!$T$86:$T$102</c:f>
              <c:numCache>
                <c:formatCode>#,##0</c:formatCode>
                <c:ptCount val="17"/>
                <c:pt idx="1">
                  <c:v>0</c:v>
                </c:pt>
                <c:pt idx="2">
                  <c:v>-1209.1199999999828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</c:ser>
        <c:ser>
          <c:idx val="6"/>
          <c:order val="3"/>
          <c:tx>
            <c:strRef>
              <c:f>'Suivi Financier - Synthèse'!$U$85</c:f>
              <c:strCache>
                <c:ptCount val="1"/>
                <c:pt idx="0">
                  <c:v>Plus positif</c:v>
                </c:pt>
              </c:strCache>
            </c:strRef>
          </c:tx>
          <c:spPr>
            <a:solidFill>
              <a:srgbClr val="92D050"/>
            </a:solidFill>
            <a:ln w="25400">
              <a:noFill/>
            </a:ln>
          </c:spPr>
          <c:cat>
            <c:strRef>
              <c:f>'Suivi Financier - Synthèse'!$B$86:$B$102</c:f>
              <c:strCache>
                <c:ptCount val="17"/>
                <c:pt idx="0">
                  <c:v>Résultat année 2011</c:v>
                </c:pt>
                <c:pt idx="1">
                  <c:v>Petits-déjeuners</c:v>
                </c:pt>
                <c:pt idx="2">
                  <c:v>Annuaire, Variances</c:v>
                </c:pt>
                <c:pt idx="3">
                  <c:v>Site internet</c:v>
                </c:pt>
                <c:pt idx="4">
                  <c:v>Sponsoring</c:v>
                </c:pt>
                <c:pt idx="5">
                  <c:v>Frais de fonctionnement</c:v>
                </c:pt>
                <c:pt idx="6">
                  <c:v>Actions élèves</c:v>
                </c:pt>
                <c:pt idx="7">
                  <c:v>Cotisations</c:v>
                </c:pt>
                <c:pt idx="8">
                  <c:v>Remise des diplômes</c:v>
                </c:pt>
                <c:pt idx="9">
                  <c:v>Assemblée Générale</c:v>
                </c:pt>
                <c:pt idx="10">
                  <c:v>Communication</c:v>
                </c:pt>
                <c:pt idx="11">
                  <c:v>Frais de personnel</c:v>
                </c:pt>
                <c:pt idx="12">
                  <c:v>Adhésions</c:v>
                </c:pt>
                <c:pt idx="13">
                  <c:v>Prestations</c:v>
                </c:pt>
                <c:pt idx="14">
                  <c:v>Autres</c:v>
                </c:pt>
                <c:pt idx="15">
                  <c:v>Exceptionnel</c:v>
                </c:pt>
                <c:pt idx="16">
                  <c:v>Résultat année 2012</c:v>
                </c:pt>
              </c:strCache>
            </c:strRef>
          </c:cat>
          <c:val>
            <c:numRef>
              <c:f>'Suivi Financier - Synthèse'!$U$86:$U$102</c:f>
              <c:numCache>
                <c:formatCode>#,##0</c:formatCode>
                <c:ptCount val="17"/>
                <c:pt idx="1">
                  <c:v>0</c:v>
                </c:pt>
                <c:pt idx="2">
                  <c:v>21199.280000000021</c:v>
                </c:pt>
                <c:pt idx="3">
                  <c:v>0</c:v>
                </c:pt>
                <c:pt idx="4">
                  <c:v>21625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65.689999999998705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2500.6</c:v>
                </c:pt>
                <c:pt idx="14">
                  <c:v>603.62000000000035</c:v>
                </c:pt>
                <c:pt idx="15">
                  <c:v>0</c:v>
                </c:pt>
              </c:numCache>
            </c:numRef>
          </c:val>
        </c:ser>
        <c:ser>
          <c:idx val="7"/>
          <c:order val="4"/>
          <c:tx>
            <c:strRef>
              <c:f>'Suivi Financier - Synthèse'!$V$85</c:f>
              <c:strCache>
                <c:ptCount val="1"/>
                <c:pt idx="0">
                  <c:v>Moins négatif</c:v>
                </c:pt>
              </c:strCache>
            </c:strRef>
          </c:tx>
          <c:spPr>
            <a:solidFill>
              <a:srgbClr val="FF0000"/>
            </a:solidFill>
            <a:ln w="25400">
              <a:noFill/>
            </a:ln>
          </c:spPr>
          <c:cat>
            <c:strRef>
              <c:f>'Suivi Financier - Synthèse'!$B$86:$B$102</c:f>
              <c:strCache>
                <c:ptCount val="17"/>
                <c:pt idx="0">
                  <c:v>Résultat année 2011</c:v>
                </c:pt>
                <c:pt idx="1">
                  <c:v>Petits-déjeuners</c:v>
                </c:pt>
                <c:pt idx="2">
                  <c:v>Annuaire, Variances</c:v>
                </c:pt>
                <c:pt idx="3">
                  <c:v>Site internet</c:v>
                </c:pt>
                <c:pt idx="4">
                  <c:v>Sponsoring</c:v>
                </c:pt>
                <c:pt idx="5">
                  <c:v>Frais de fonctionnement</c:v>
                </c:pt>
                <c:pt idx="6">
                  <c:v>Actions élèves</c:v>
                </c:pt>
                <c:pt idx="7">
                  <c:v>Cotisations</c:v>
                </c:pt>
                <c:pt idx="8">
                  <c:v>Remise des diplômes</c:v>
                </c:pt>
                <c:pt idx="9">
                  <c:v>Assemblée Générale</c:v>
                </c:pt>
                <c:pt idx="10">
                  <c:v>Communication</c:v>
                </c:pt>
                <c:pt idx="11">
                  <c:v>Frais de personnel</c:v>
                </c:pt>
                <c:pt idx="12">
                  <c:v>Adhésions</c:v>
                </c:pt>
                <c:pt idx="13">
                  <c:v>Prestations</c:v>
                </c:pt>
                <c:pt idx="14">
                  <c:v>Autres</c:v>
                </c:pt>
                <c:pt idx="15">
                  <c:v>Exceptionnel</c:v>
                </c:pt>
                <c:pt idx="16">
                  <c:v>Résultat année 2012</c:v>
                </c:pt>
              </c:strCache>
            </c:strRef>
          </c:cat>
          <c:val>
            <c:numRef>
              <c:f>'Suivi Financier - Synthèse'!$V$86:$V$102</c:f>
              <c:numCache>
                <c:formatCode>#,##0</c:formatCode>
                <c:ptCount val="17"/>
                <c:pt idx="1">
                  <c:v>-1209.1199999999828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</c:ser>
        <c:ser>
          <c:idx val="8"/>
          <c:order val="5"/>
          <c:tx>
            <c:strRef>
              <c:f>'Suivi Financier - Synthèse'!$W$85</c:f>
              <c:strCache>
                <c:ptCount val="1"/>
                <c:pt idx="0">
                  <c:v>Moins positif</c:v>
                </c:pt>
              </c:strCache>
            </c:strRef>
          </c:tx>
          <c:spPr>
            <a:solidFill>
              <a:srgbClr val="FF0000"/>
            </a:solidFill>
            <a:ln w="25400">
              <a:noFill/>
            </a:ln>
          </c:spPr>
          <c:cat>
            <c:strRef>
              <c:f>'Suivi Financier - Synthèse'!$B$86:$B$102</c:f>
              <c:strCache>
                <c:ptCount val="17"/>
                <c:pt idx="0">
                  <c:v>Résultat année 2011</c:v>
                </c:pt>
                <c:pt idx="1">
                  <c:v>Petits-déjeuners</c:v>
                </c:pt>
                <c:pt idx="2">
                  <c:v>Annuaire, Variances</c:v>
                </c:pt>
                <c:pt idx="3">
                  <c:v>Site internet</c:v>
                </c:pt>
                <c:pt idx="4">
                  <c:v>Sponsoring</c:v>
                </c:pt>
                <c:pt idx="5">
                  <c:v>Frais de fonctionnement</c:v>
                </c:pt>
                <c:pt idx="6">
                  <c:v>Actions élèves</c:v>
                </c:pt>
                <c:pt idx="7">
                  <c:v>Cotisations</c:v>
                </c:pt>
                <c:pt idx="8">
                  <c:v>Remise des diplômes</c:v>
                </c:pt>
                <c:pt idx="9">
                  <c:v>Assemblée Générale</c:v>
                </c:pt>
                <c:pt idx="10">
                  <c:v>Communication</c:v>
                </c:pt>
                <c:pt idx="11">
                  <c:v>Frais de personnel</c:v>
                </c:pt>
                <c:pt idx="12">
                  <c:v>Adhésions</c:v>
                </c:pt>
                <c:pt idx="13">
                  <c:v>Prestations</c:v>
                </c:pt>
                <c:pt idx="14">
                  <c:v>Autres</c:v>
                </c:pt>
                <c:pt idx="15">
                  <c:v>Exceptionnel</c:v>
                </c:pt>
                <c:pt idx="16">
                  <c:v>Résultat année 2012</c:v>
                </c:pt>
              </c:strCache>
            </c:strRef>
          </c:cat>
          <c:val>
            <c:numRef>
              <c:f>'Suivi Financier - Synthèse'!$W$86:$W$102</c:f>
              <c:numCache>
                <c:formatCode>#,##0</c:formatCode>
                <c:ptCount val="17"/>
                <c:pt idx="1">
                  <c:v>887.18000000001791</c:v>
                </c:pt>
                <c:pt idx="2">
                  <c:v>0</c:v>
                </c:pt>
                <c:pt idx="3">
                  <c:v>2425.7399999999998</c:v>
                </c:pt>
                <c:pt idx="4">
                  <c:v>0</c:v>
                </c:pt>
                <c:pt idx="5">
                  <c:v>2148.34</c:v>
                </c:pt>
                <c:pt idx="6">
                  <c:v>8773.7000000000007</c:v>
                </c:pt>
                <c:pt idx="7">
                  <c:v>3717</c:v>
                </c:pt>
                <c:pt idx="8">
                  <c:v>0</c:v>
                </c:pt>
                <c:pt idx="9">
                  <c:v>77.77</c:v>
                </c:pt>
                <c:pt idx="10">
                  <c:v>246.08</c:v>
                </c:pt>
                <c:pt idx="11">
                  <c:v>18835.510000000006</c:v>
                </c:pt>
                <c:pt idx="12">
                  <c:v>12.8100000000004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</c:ser>
        <c:ser>
          <c:idx val="9"/>
          <c:order val="6"/>
          <c:tx>
            <c:strRef>
              <c:f>'Suivi Financier - Synthèse'!$X$85</c:f>
              <c:strCache>
                <c:ptCount val="1"/>
                <c:pt idx="0">
                  <c:v>Mvt plus</c:v>
                </c:pt>
              </c:strCache>
            </c:strRef>
          </c:tx>
          <c:spPr>
            <a:noFill/>
            <a:ln w="25400">
              <a:noFill/>
            </a:ln>
          </c:spPr>
          <c:dLbls>
            <c:dLbl>
              <c:idx val="1"/>
              <c:layout>
                <c:manualLayout>
                  <c:x val="-1.7191601049868833E-4"/>
                  <c:y val="0.18294493485476149"/>
                </c:manualLayout>
              </c:layout>
              <c:dLblPos val="ctr"/>
              <c:showVal val="1"/>
            </c:dLbl>
            <c:dLbl>
              <c:idx val="2"/>
              <c:layout>
                <c:manualLayout>
                  <c:x val="0"/>
                  <c:y val="7.917764475162313E-2"/>
                </c:manualLayout>
              </c:layout>
              <c:dLblPos val="ctr"/>
              <c:showVal val="1"/>
            </c:dLbl>
            <c:dLbl>
              <c:idx val="3"/>
              <c:layout>
                <c:manualLayout>
                  <c:x val="0"/>
                  <c:y val="0.24524958102895622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0"/>
                  <c:y val="6.9790573326812336E-2"/>
                </c:manualLayout>
              </c:layout>
              <c:dLblPos val="ctr"/>
              <c:showVal val="1"/>
            </c:dLbl>
            <c:dLbl>
              <c:idx val="5"/>
              <c:layout>
                <c:manualLayout>
                  <c:x val="-3.2372047244094752E-3"/>
                  <c:y val="-4.5372857804539132E-2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1.2744969378827619E-3"/>
                  <c:y val="0.30129582232971802"/>
                </c:manualLayout>
              </c:layout>
              <c:dLblPos val="ctr"/>
              <c:showVal val="1"/>
            </c:dLbl>
            <c:dLbl>
              <c:idx val="7"/>
              <c:layout>
                <c:manualLayout>
                  <c:x val="8.3672353455818129E-4"/>
                  <c:y val="0.1213193183498248"/>
                </c:manualLayout>
              </c:layout>
              <c:dLblPos val="ctr"/>
              <c:showVal val="1"/>
            </c:dLbl>
            <c:dLbl>
              <c:idx val="8"/>
              <c:layout>
                <c:manualLayout>
                  <c:x val="-1.0182874822946465E-16"/>
                  <c:y val="-1.3507852901963709E-2"/>
                </c:manualLayout>
              </c:layout>
              <c:dLblPos val="ctr"/>
              <c:showVal val="1"/>
            </c:dLbl>
            <c:dLbl>
              <c:idx val="9"/>
              <c:layout>
                <c:manualLayout>
                  <c:x val="-1.0936132983377123E-7"/>
                  <c:y val="6.9952273155841474E-2"/>
                </c:manualLayout>
              </c:layout>
              <c:dLblPos val="ctr"/>
              <c:showVal val="1"/>
            </c:dLbl>
            <c:dLbl>
              <c:idx val="13"/>
              <c:layout>
                <c:manualLayout>
                  <c:x val="-2.1867557171908256E-7"/>
                  <c:y val="-8.9750996381420239E-3"/>
                </c:manualLayout>
              </c:layout>
              <c:dLblPos val="ctr"/>
              <c:showVal val="1"/>
            </c:dLbl>
            <c:dLbl>
              <c:idx val="14"/>
              <c:layout>
                <c:manualLayout>
                  <c:x val="0"/>
                  <c:y val="-1.8010470535951503E-2"/>
                </c:manualLayout>
              </c:layout>
              <c:dLblPos val="ctr"/>
              <c:showVal val="1"/>
            </c:dLbl>
            <c:numFmt formatCode="\+#,##0;;;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fr-FR"/>
              </a:p>
            </c:txPr>
            <c:showVal val="1"/>
          </c:dLbls>
          <c:cat>
            <c:strRef>
              <c:f>'Suivi Financier - Synthèse'!$B$86:$B$102</c:f>
              <c:strCache>
                <c:ptCount val="17"/>
                <c:pt idx="0">
                  <c:v>Résultat année 2011</c:v>
                </c:pt>
                <c:pt idx="1">
                  <c:v>Petits-déjeuners</c:v>
                </c:pt>
                <c:pt idx="2">
                  <c:v>Annuaire, Variances</c:v>
                </c:pt>
                <c:pt idx="3">
                  <c:v>Site internet</c:v>
                </c:pt>
                <c:pt idx="4">
                  <c:v>Sponsoring</c:v>
                </c:pt>
                <c:pt idx="5">
                  <c:v>Frais de fonctionnement</c:v>
                </c:pt>
                <c:pt idx="6">
                  <c:v>Actions élèves</c:v>
                </c:pt>
                <c:pt idx="7">
                  <c:v>Cotisations</c:v>
                </c:pt>
                <c:pt idx="8">
                  <c:v>Remise des diplômes</c:v>
                </c:pt>
                <c:pt idx="9">
                  <c:v>Assemblée Générale</c:v>
                </c:pt>
                <c:pt idx="10">
                  <c:v>Communication</c:v>
                </c:pt>
                <c:pt idx="11">
                  <c:v>Frais de personnel</c:v>
                </c:pt>
                <c:pt idx="12">
                  <c:v>Adhésions</c:v>
                </c:pt>
                <c:pt idx="13">
                  <c:v>Prestations</c:v>
                </c:pt>
                <c:pt idx="14">
                  <c:v>Autres</c:v>
                </c:pt>
                <c:pt idx="15">
                  <c:v>Exceptionnel</c:v>
                </c:pt>
                <c:pt idx="16">
                  <c:v>Résultat année 2012</c:v>
                </c:pt>
              </c:strCache>
            </c:strRef>
          </c:cat>
          <c:val>
            <c:numRef>
              <c:f>'Suivi Financier - Synthèse'!$X$86:$X$102</c:f>
              <c:numCache>
                <c:formatCode>#,##0</c:formatCode>
                <c:ptCount val="17"/>
                <c:pt idx="1">
                  <c:v>0</c:v>
                </c:pt>
                <c:pt idx="2">
                  <c:v>22408.400000000001</c:v>
                </c:pt>
                <c:pt idx="3">
                  <c:v>0</c:v>
                </c:pt>
                <c:pt idx="4">
                  <c:v>21625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65.689999999998705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2500.6</c:v>
                </c:pt>
                <c:pt idx="14">
                  <c:v>603.62000000000035</c:v>
                </c:pt>
                <c:pt idx="15">
                  <c:v>0</c:v>
                </c:pt>
              </c:numCache>
            </c:numRef>
          </c:val>
        </c:ser>
        <c:ser>
          <c:idx val="10"/>
          <c:order val="7"/>
          <c:tx>
            <c:strRef>
              <c:f>'Suivi Financier - Synthèse'!$Y$85</c:f>
              <c:strCache>
                <c:ptCount val="1"/>
                <c:pt idx="0">
                  <c:v>Mvt moins</c:v>
                </c:pt>
              </c:strCache>
            </c:strRef>
          </c:tx>
          <c:spPr>
            <a:noFill/>
            <a:ln w="25400">
              <a:noFill/>
            </a:ln>
          </c:spPr>
          <c:dLbls>
            <c:dLbl>
              <c:idx val="1"/>
              <c:layout>
                <c:manualLayout>
                  <c:x val="-1.0933778587227034E-7"/>
                  <c:y val="-1.2876068285919105E-2"/>
                </c:manualLayout>
              </c:layout>
              <c:dLblPos val="ctr"/>
              <c:showVal val="1"/>
            </c:dLbl>
            <c:dLbl>
              <c:idx val="2"/>
              <c:layout>
                <c:manualLayout>
                  <c:x val="-1.3888888888888928E-3"/>
                  <c:y val="0.191137379122538"/>
                </c:manualLayout>
              </c:layout>
              <c:dLblPos val="ctr"/>
              <c:showVal val="1"/>
            </c:dLbl>
            <c:dLbl>
              <c:idx val="3"/>
              <c:layout>
                <c:manualLayout>
                  <c:x val="-2.5457187057366093E-17"/>
                  <c:y val="-9.005235267975701E-3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-1.8298337707786517E-3"/>
                  <c:y val="0.32742421117026016"/>
                </c:manualLayout>
              </c:layout>
              <c:dLblPos val="ctr"/>
              <c:showVal val="1"/>
            </c:dLbl>
            <c:dLbl>
              <c:idx val="5"/>
              <c:layout>
                <c:manualLayout>
                  <c:x val="5.0914374114732477E-17"/>
                  <c:y val="4.700112370445602E-2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0"/>
                  <c:y val="1.3507852901963709E-2"/>
                </c:manualLayout>
              </c:layout>
              <c:dLblPos val="ctr"/>
              <c:showVal val="1"/>
            </c:dLbl>
            <c:dLbl>
              <c:idx val="8"/>
              <c:layout>
                <c:manualLayout>
                  <c:x val="0"/>
                  <c:y val="7.6385437425247102E-2"/>
                </c:manualLayout>
              </c:layout>
              <c:dLblPos val="ctr"/>
              <c:showVal val="1"/>
            </c:dLbl>
            <c:dLbl>
              <c:idx val="9"/>
              <c:layout>
                <c:manualLayout>
                  <c:x val="0"/>
                  <c:y val="-1.3507852901963709E-2"/>
                </c:manualLayout>
              </c:layout>
              <c:dLblPos val="ctr"/>
              <c:showVal val="1"/>
            </c:dLbl>
            <c:dLbl>
              <c:idx val="10"/>
              <c:layout>
                <c:manualLayout>
                  <c:x val="-1.0182874822946465E-16"/>
                  <c:y val="-1.5759161718957727E-2"/>
                </c:manualLayout>
              </c:layout>
              <c:dLblPos val="ctr"/>
              <c:showVal val="1"/>
            </c:dLbl>
            <c:dLbl>
              <c:idx val="11"/>
              <c:layout>
                <c:manualLayout>
                  <c:x val="0"/>
                  <c:y val="6.3036646875830507E-2"/>
                </c:manualLayout>
              </c:layout>
              <c:dLblPos val="ctr"/>
              <c:showVal val="1"/>
            </c:dLbl>
            <c:dLbl>
              <c:idx val="12"/>
              <c:layout>
                <c:manualLayout>
                  <c:x val="-1.0182874822946465E-16"/>
                  <c:y val="-2.251308816993941E-2"/>
                </c:manualLayout>
              </c:layout>
              <c:dLblPos val="ctr"/>
              <c:showVal val="1"/>
            </c:dLbl>
            <c:dLbl>
              <c:idx val="13"/>
              <c:layout>
                <c:manualLayout>
                  <c:x val="0"/>
                  <c:y val="-2.0833019787473484E-3"/>
                </c:manualLayout>
              </c:layout>
              <c:dLblPos val="ctr"/>
              <c:showVal val="1"/>
            </c:dLbl>
            <c:dLbl>
              <c:idx val="14"/>
              <c:layout>
                <c:manualLayout>
                  <c:x val="0"/>
                  <c:y val="6.7460313947198761E-3"/>
                </c:manualLayout>
              </c:layout>
              <c:dLblPos val="ctr"/>
              <c:showVal val="1"/>
            </c:dLbl>
            <c:numFmt formatCode="\-#,##0;;;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fr-FR"/>
              </a:p>
            </c:txPr>
            <c:showVal val="1"/>
          </c:dLbls>
          <c:cat>
            <c:strRef>
              <c:f>'Suivi Financier - Synthèse'!$B$86:$B$102</c:f>
              <c:strCache>
                <c:ptCount val="17"/>
                <c:pt idx="0">
                  <c:v>Résultat année 2011</c:v>
                </c:pt>
                <c:pt idx="1">
                  <c:v>Petits-déjeuners</c:v>
                </c:pt>
                <c:pt idx="2">
                  <c:v>Annuaire, Variances</c:v>
                </c:pt>
                <c:pt idx="3">
                  <c:v>Site internet</c:v>
                </c:pt>
                <c:pt idx="4">
                  <c:v>Sponsoring</c:v>
                </c:pt>
                <c:pt idx="5">
                  <c:v>Frais de fonctionnement</c:v>
                </c:pt>
                <c:pt idx="6">
                  <c:v>Actions élèves</c:v>
                </c:pt>
                <c:pt idx="7">
                  <c:v>Cotisations</c:v>
                </c:pt>
                <c:pt idx="8">
                  <c:v>Remise des diplômes</c:v>
                </c:pt>
                <c:pt idx="9">
                  <c:v>Assemblée Générale</c:v>
                </c:pt>
                <c:pt idx="10">
                  <c:v>Communication</c:v>
                </c:pt>
                <c:pt idx="11">
                  <c:v>Frais de personnel</c:v>
                </c:pt>
                <c:pt idx="12">
                  <c:v>Adhésions</c:v>
                </c:pt>
                <c:pt idx="13">
                  <c:v>Prestations</c:v>
                </c:pt>
                <c:pt idx="14">
                  <c:v>Autres</c:v>
                </c:pt>
                <c:pt idx="15">
                  <c:v>Exceptionnel</c:v>
                </c:pt>
                <c:pt idx="16">
                  <c:v>Résultat année 2012</c:v>
                </c:pt>
              </c:strCache>
            </c:strRef>
          </c:cat>
          <c:val>
            <c:numRef>
              <c:f>'Suivi Financier - Synthèse'!$Y$86:$Y$102</c:f>
              <c:numCache>
                <c:formatCode>#,##0</c:formatCode>
                <c:ptCount val="17"/>
                <c:pt idx="1">
                  <c:v>2096.3000000000002</c:v>
                </c:pt>
                <c:pt idx="2">
                  <c:v>0</c:v>
                </c:pt>
                <c:pt idx="3">
                  <c:v>2425.7399999999998</c:v>
                </c:pt>
                <c:pt idx="4">
                  <c:v>0</c:v>
                </c:pt>
                <c:pt idx="5">
                  <c:v>2148.34</c:v>
                </c:pt>
                <c:pt idx="6">
                  <c:v>8773.7000000000007</c:v>
                </c:pt>
                <c:pt idx="7">
                  <c:v>3717</c:v>
                </c:pt>
                <c:pt idx="8">
                  <c:v>0</c:v>
                </c:pt>
                <c:pt idx="9">
                  <c:v>77.77</c:v>
                </c:pt>
                <c:pt idx="10">
                  <c:v>246.08</c:v>
                </c:pt>
                <c:pt idx="11">
                  <c:v>18835.510000000006</c:v>
                </c:pt>
                <c:pt idx="12">
                  <c:v>12.8100000000004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</c:ser>
        <c:overlap val="100"/>
        <c:axId val="64665856"/>
        <c:axId val="64577536"/>
      </c:barChart>
      <c:catAx>
        <c:axId val="64665856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808080"/>
            </a:solidFill>
            <a:prstDash val="solid"/>
          </a:ln>
        </c:spPr>
        <c:txPr>
          <a:bodyPr rot="-54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fr-FR"/>
          </a:p>
        </c:txPr>
        <c:crossAx val="64577536"/>
        <c:crosses val="autoZero"/>
        <c:auto val="1"/>
        <c:lblAlgn val="ctr"/>
        <c:lblOffset val="100"/>
        <c:tickLblSkip val="1"/>
        <c:tickMarkSkip val="1"/>
      </c:catAx>
      <c:valAx>
        <c:axId val="64577536"/>
        <c:scaling>
          <c:orientation val="minMax"/>
        </c:scaling>
        <c:delete val="1"/>
        <c:axPos val="l"/>
        <c:numFmt formatCode="#,##0" sourceLinked="1"/>
        <c:tickLblPos val="none"/>
        <c:crossAx val="6466585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fr-F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title>
      <c:tx>
        <c:rich>
          <a:bodyPr/>
          <a:lstStyle/>
          <a:p>
            <a:pPr>
              <a:defRPr sz="1600" b="1">
                <a:latin typeface="Arial" pitchFamily="34" charset="0"/>
                <a:cs typeface="Arial" pitchFamily="34" charset="0"/>
              </a:defRPr>
            </a:pPr>
            <a:r>
              <a:rPr lang="fr-FR" sz="1600" b="1" dirty="0">
                <a:latin typeface="Arial" pitchFamily="34" charset="0"/>
                <a:cs typeface="Arial" pitchFamily="34" charset="0"/>
              </a:rPr>
              <a:t>Evolution 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2007-2012 </a:t>
            </a:r>
            <a:r>
              <a:rPr lang="fr-FR" sz="1600" b="1" dirty="0">
                <a:latin typeface="Arial" pitchFamily="34" charset="0"/>
                <a:cs typeface="Arial" pitchFamily="34" charset="0"/>
              </a:rPr>
              <a:t>du résultat de ENSAE </a:t>
            </a:r>
            <a:r>
              <a:rPr lang="fr-FR" sz="1600" b="1" dirty="0" err="1">
                <a:latin typeface="Arial" pitchFamily="34" charset="0"/>
                <a:cs typeface="Arial" pitchFamily="34" charset="0"/>
              </a:rPr>
              <a:t>Alumni</a:t>
            </a:r>
            <a:endParaRPr lang="fr-FR" sz="1600" b="1" dirty="0">
              <a:latin typeface="Arial" pitchFamily="34" charset="0"/>
              <a:cs typeface="Arial" pitchFamily="34" charset="0"/>
            </a:endParaRPr>
          </a:p>
        </c:rich>
      </c:tx>
      <c:layout/>
      <c:overlay val="1"/>
      <c:spPr>
        <a:noFill/>
        <a:ln w="25400">
          <a:noFill/>
        </a:ln>
      </c:spPr>
    </c:title>
    <c:plotArea>
      <c:layout/>
      <c:barChart>
        <c:barDir val="col"/>
        <c:grouping val="stacked"/>
        <c:ser>
          <c:idx val="0"/>
          <c:order val="0"/>
          <c:tx>
            <c:strRef>
              <c:f>'Suivi Financier - Synthèse'!$O$85</c:f>
              <c:strCache>
                <c:ptCount val="1"/>
                <c:pt idx="0">
                  <c:v>Résultat</c:v>
                </c:pt>
              </c:strCache>
            </c:strRef>
          </c:tx>
          <c:spPr>
            <a:solidFill>
              <a:srgbClr val="A6A6A6"/>
            </a:solidFill>
            <a:ln w="25400">
              <a:noFill/>
            </a:ln>
          </c:spPr>
          <c:dLbls>
            <c:dLbl>
              <c:idx val="0"/>
              <c:layout>
                <c:manualLayout>
                  <c:x val="1.3681437144604416E-3"/>
                  <c:y val="-3.1819502467842348E-2"/>
                </c:manualLayout>
              </c:layout>
              <c:dLblPos val="ctr"/>
              <c:showVal val="1"/>
            </c:dLbl>
            <c:dLbl>
              <c:idx val="14"/>
              <c:layout>
                <c:manualLayout>
                  <c:x val="-9.0157480314960773E-4"/>
                  <c:y val="-8.6813456296428809E-2"/>
                </c:manualLayout>
              </c:layout>
              <c:dLblPos val="ctr"/>
              <c:showVal val="1"/>
            </c:dLbl>
            <c:dLbl>
              <c:idx val="15"/>
              <c:layout>
                <c:manualLayout>
                  <c:x val="0"/>
                  <c:y val="-3.1481479842026011E-2"/>
                </c:manualLayout>
              </c:layout>
              <c:dLblPos val="ctr"/>
              <c:showVal val="1"/>
            </c:dLbl>
            <c:dLbl>
              <c:idx val="16"/>
              <c:layout>
                <c:manualLayout>
                  <c:x val="0"/>
                  <c:y val="-7.2041882143806191E-2"/>
                </c:manualLayout>
              </c:layout>
              <c:dLblPos val="ctr"/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fr-FR"/>
              </a:p>
            </c:txPr>
            <c:showVal val="1"/>
          </c:dLbls>
          <c:cat>
            <c:strRef>
              <c:f>'Suivi Financier - Synthèse'!$B$86:$B$102</c:f>
              <c:strCache>
                <c:ptCount val="17"/>
                <c:pt idx="0">
                  <c:v>Résultat année 2007</c:v>
                </c:pt>
                <c:pt idx="1">
                  <c:v>Petits-déjeuners</c:v>
                </c:pt>
                <c:pt idx="2">
                  <c:v>Annuaire, Variances</c:v>
                </c:pt>
                <c:pt idx="3">
                  <c:v>Site internet</c:v>
                </c:pt>
                <c:pt idx="4">
                  <c:v>Sponsoring</c:v>
                </c:pt>
                <c:pt idx="5">
                  <c:v>Frais de fonctionnement</c:v>
                </c:pt>
                <c:pt idx="6">
                  <c:v>Actions élèves</c:v>
                </c:pt>
                <c:pt idx="7">
                  <c:v>Cotisations</c:v>
                </c:pt>
                <c:pt idx="8">
                  <c:v>Remise des diplômes</c:v>
                </c:pt>
                <c:pt idx="9">
                  <c:v>Assemblée Générale</c:v>
                </c:pt>
                <c:pt idx="10">
                  <c:v>Communication</c:v>
                </c:pt>
                <c:pt idx="11">
                  <c:v>Frais de personnel</c:v>
                </c:pt>
                <c:pt idx="12">
                  <c:v>Adhésions</c:v>
                </c:pt>
                <c:pt idx="13">
                  <c:v>Prestations</c:v>
                </c:pt>
                <c:pt idx="14">
                  <c:v>Autres</c:v>
                </c:pt>
                <c:pt idx="15">
                  <c:v>Exceptionnel</c:v>
                </c:pt>
                <c:pt idx="16">
                  <c:v>Résultat année 2012</c:v>
                </c:pt>
              </c:strCache>
            </c:strRef>
          </c:cat>
          <c:val>
            <c:numRef>
              <c:f>'Suivi Financier - Synthèse'!$O$86:$O$102</c:f>
              <c:numCache>
                <c:formatCode>General</c:formatCode>
                <c:ptCount val="17"/>
                <c:pt idx="0" formatCode="#,##0">
                  <c:v>3692.0599999999499</c:v>
                </c:pt>
                <c:pt idx="16" formatCode="#,##0">
                  <c:v>9757.239999999967</c:v>
                </c:pt>
              </c:numCache>
            </c:numRef>
          </c:val>
        </c:ser>
        <c:ser>
          <c:idx val="4"/>
          <c:order val="1"/>
          <c:tx>
            <c:strRef>
              <c:f>'Suivi Financier - Synthèse'!$S$85</c:f>
              <c:strCache>
                <c:ptCount val="1"/>
                <c:pt idx="0">
                  <c:v>Baseline</c:v>
                </c:pt>
              </c:strCache>
            </c:strRef>
          </c:tx>
          <c:spPr>
            <a:noFill/>
            <a:ln w="25400">
              <a:noFill/>
            </a:ln>
          </c:spPr>
          <c:cat>
            <c:strRef>
              <c:f>'Suivi Financier - Synthèse'!$B$86:$B$102</c:f>
              <c:strCache>
                <c:ptCount val="17"/>
                <c:pt idx="0">
                  <c:v>Résultat année 2007</c:v>
                </c:pt>
                <c:pt idx="1">
                  <c:v>Petits-déjeuners</c:v>
                </c:pt>
                <c:pt idx="2">
                  <c:v>Annuaire, Variances</c:v>
                </c:pt>
                <c:pt idx="3">
                  <c:v>Site internet</c:v>
                </c:pt>
                <c:pt idx="4">
                  <c:v>Sponsoring</c:v>
                </c:pt>
                <c:pt idx="5">
                  <c:v>Frais de fonctionnement</c:v>
                </c:pt>
                <c:pt idx="6">
                  <c:v>Actions élèves</c:v>
                </c:pt>
                <c:pt idx="7">
                  <c:v>Cotisations</c:v>
                </c:pt>
                <c:pt idx="8">
                  <c:v>Remise des diplômes</c:v>
                </c:pt>
                <c:pt idx="9">
                  <c:v>Assemblée Générale</c:v>
                </c:pt>
                <c:pt idx="10">
                  <c:v>Communication</c:v>
                </c:pt>
                <c:pt idx="11">
                  <c:v>Frais de personnel</c:v>
                </c:pt>
                <c:pt idx="12">
                  <c:v>Adhésions</c:v>
                </c:pt>
                <c:pt idx="13">
                  <c:v>Prestations</c:v>
                </c:pt>
                <c:pt idx="14">
                  <c:v>Autres</c:v>
                </c:pt>
                <c:pt idx="15">
                  <c:v>Exceptionnel</c:v>
                </c:pt>
                <c:pt idx="16">
                  <c:v>Résultat année 2012</c:v>
                </c:pt>
              </c:strCache>
            </c:strRef>
          </c:cat>
          <c:val>
            <c:numRef>
              <c:f>'Suivi Financier - Synthèse'!$S$86:$S$102</c:f>
              <c:numCache>
                <c:formatCode>#,##0</c:formatCode>
                <c:ptCount val="17"/>
                <c:pt idx="0">
                  <c:v>0</c:v>
                </c:pt>
                <c:pt idx="1">
                  <c:v>1916.8999999999508</c:v>
                </c:pt>
                <c:pt idx="2">
                  <c:v>1916.8999999999508</c:v>
                </c:pt>
                <c:pt idx="3">
                  <c:v>5290.3099999999613</c:v>
                </c:pt>
                <c:pt idx="4">
                  <c:v>5694.8999999999614</c:v>
                </c:pt>
                <c:pt idx="5">
                  <c:v>17819.899999999921</c:v>
                </c:pt>
                <c:pt idx="6">
                  <c:v>28692.129999999914</c:v>
                </c:pt>
                <c:pt idx="7">
                  <c:v>34849.32</c:v>
                </c:pt>
                <c:pt idx="8">
                  <c:v>27458.289999999957</c:v>
                </c:pt>
                <c:pt idx="9">
                  <c:v>27458.289999999957</c:v>
                </c:pt>
                <c:pt idx="10">
                  <c:v>29309.839999999913</c:v>
                </c:pt>
                <c:pt idx="11">
                  <c:v>32518.499999999942</c:v>
                </c:pt>
                <c:pt idx="12">
                  <c:v>28432.929999999946</c:v>
                </c:pt>
                <c:pt idx="13">
                  <c:v>28432.929999999946</c:v>
                </c:pt>
                <c:pt idx="14">
                  <c:v>25757.239999999922</c:v>
                </c:pt>
                <c:pt idx="15">
                  <c:v>9757.239999999947</c:v>
                </c:pt>
                <c:pt idx="16">
                  <c:v>0</c:v>
                </c:pt>
              </c:numCache>
            </c:numRef>
          </c:val>
        </c:ser>
        <c:ser>
          <c:idx val="5"/>
          <c:order val="2"/>
          <c:tx>
            <c:strRef>
              <c:f>'Suivi Financier - Synthèse'!$T$85</c:f>
              <c:strCache>
                <c:ptCount val="1"/>
                <c:pt idx="0">
                  <c:v>Plus négatif</c:v>
                </c:pt>
              </c:strCache>
            </c:strRef>
          </c:tx>
          <c:spPr>
            <a:solidFill>
              <a:srgbClr val="92D050"/>
            </a:solidFill>
            <a:ln w="25400">
              <a:noFill/>
            </a:ln>
          </c:spPr>
          <c:cat>
            <c:strRef>
              <c:f>'Suivi Financier - Synthèse'!$B$86:$B$102</c:f>
              <c:strCache>
                <c:ptCount val="17"/>
                <c:pt idx="0">
                  <c:v>Résultat année 2007</c:v>
                </c:pt>
                <c:pt idx="1">
                  <c:v>Petits-déjeuners</c:v>
                </c:pt>
                <c:pt idx="2">
                  <c:v>Annuaire, Variances</c:v>
                </c:pt>
                <c:pt idx="3">
                  <c:v>Site internet</c:v>
                </c:pt>
                <c:pt idx="4">
                  <c:v>Sponsoring</c:v>
                </c:pt>
                <c:pt idx="5">
                  <c:v>Frais de fonctionnement</c:v>
                </c:pt>
                <c:pt idx="6">
                  <c:v>Actions élèves</c:v>
                </c:pt>
                <c:pt idx="7">
                  <c:v>Cotisations</c:v>
                </c:pt>
                <c:pt idx="8">
                  <c:v>Remise des diplômes</c:v>
                </c:pt>
                <c:pt idx="9">
                  <c:v>Assemblée Générale</c:v>
                </c:pt>
                <c:pt idx="10">
                  <c:v>Communication</c:v>
                </c:pt>
                <c:pt idx="11">
                  <c:v>Frais de personnel</c:v>
                </c:pt>
                <c:pt idx="12">
                  <c:v>Adhésions</c:v>
                </c:pt>
                <c:pt idx="13">
                  <c:v>Prestations</c:v>
                </c:pt>
                <c:pt idx="14">
                  <c:v>Autres</c:v>
                </c:pt>
                <c:pt idx="15">
                  <c:v>Exceptionnel</c:v>
                </c:pt>
                <c:pt idx="16">
                  <c:v>Résultat année 2012</c:v>
                </c:pt>
              </c:strCache>
            </c:strRef>
          </c:cat>
          <c:val>
            <c:numRef>
              <c:f>'Suivi Financier - Synthèse'!$T$86:$T$102</c:f>
              <c:numCache>
                <c:formatCode>#,##0</c:formatCode>
                <c:ptCount val="17"/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</c:ser>
        <c:ser>
          <c:idx val="6"/>
          <c:order val="3"/>
          <c:tx>
            <c:strRef>
              <c:f>'Suivi Financier - Synthèse'!$U$85</c:f>
              <c:strCache>
                <c:ptCount val="1"/>
                <c:pt idx="0">
                  <c:v>Plus positif</c:v>
                </c:pt>
              </c:strCache>
            </c:strRef>
          </c:tx>
          <c:spPr>
            <a:solidFill>
              <a:srgbClr val="92D050"/>
            </a:solidFill>
            <a:ln w="25400">
              <a:noFill/>
            </a:ln>
          </c:spPr>
          <c:cat>
            <c:strRef>
              <c:f>'Suivi Financier - Synthèse'!$B$86:$B$102</c:f>
              <c:strCache>
                <c:ptCount val="17"/>
                <c:pt idx="0">
                  <c:v>Résultat année 2007</c:v>
                </c:pt>
                <c:pt idx="1">
                  <c:v>Petits-déjeuners</c:v>
                </c:pt>
                <c:pt idx="2">
                  <c:v>Annuaire, Variances</c:v>
                </c:pt>
                <c:pt idx="3">
                  <c:v>Site internet</c:v>
                </c:pt>
                <c:pt idx="4">
                  <c:v>Sponsoring</c:v>
                </c:pt>
                <c:pt idx="5">
                  <c:v>Frais de fonctionnement</c:v>
                </c:pt>
                <c:pt idx="6">
                  <c:v>Actions élèves</c:v>
                </c:pt>
                <c:pt idx="7">
                  <c:v>Cotisations</c:v>
                </c:pt>
                <c:pt idx="8">
                  <c:v>Remise des diplômes</c:v>
                </c:pt>
                <c:pt idx="9">
                  <c:v>Assemblée Générale</c:v>
                </c:pt>
                <c:pt idx="10">
                  <c:v>Communication</c:v>
                </c:pt>
                <c:pt idx="11">
                  <c:v>Frais de personnel</c:v>
                </c:pt>
                <c:pt idx="12">
                  <c:v>Adhésions</c:v>
                </c:pt>
                <c:pt idx="13">
                  <c:v>Prestations</c:v>
                </c:pt>
                <c:pt idx="14">
                  <c:v>Autres</c:v>
                </c:pt>
                <c:pt idx="15">
                  <c:v>Exceptionnel</c:v>
                </c:pt>
                <c:pt idx="16">
                  <c:v>Résultat année 2012</c:v>
                </c:pt>
              </c:strCache>
            </c:strRef>
          </c:cat>
          <c:val>
            <c:numRef>
              <c:f>'Suivi Financier - Synthèse'!$U$86:$U$102</c:f>
              <c:numCache>
                <c:formatCode>#,##0</c:formatCode>
                <c:ptCount val="17"/>
                <c:pt idx="1">
                  <c:v>0</c:v>
                </c:pt>
                <c:pt idx="2">
                  <c:v>3373.4100000000112</c:v>
                </c:pt>
                <c:pt idx="3">
                  <c:v>404.59000000000009</c:v>
                </c:pt>
                <c:pt idx="4">
                  <c:v>12125</c:v>
                </c:pt>
                <c:pt idx="5">
                  <c:v>10872.23000000001</c:v>
                </c:pt>
                <c:pt idx="6">
                  <c:v>6157.1900000000014</c:v>
                </c:pt>
                <c:pt idx="7">
                  <c:v>4244.5</c:v>
                </c:pt>
                <c:pt idx="8">
                  <c:v>0</c:v>
                </c:pt>
                <c:pt idx="9">
                  <c:v>1851.55</c:v>
                </c:pt>
                <c:pt idx="10">
                  <c:v>26976.799999999996</c:v>
                </c:pt>
                <c:pt idx="11">
                  <c:v>0</c:v>
                </c:pt>
                <c:pt idx="12">
                  <c:v>0</c:v>
                </c:pt>
                <c:pt idx="13">
                  <c:v>2500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</c:ser>
        <c:ser>
          <c:idx val="7"/>
          <c:order val="4"/>
          <c:tx>
            <c:strRef>
              <c:f>'Suivi Financier - Synthèse'!$V$85</c:f>
              <c:strCache>
                <c:ptCount val="1"/>
                <c:pt idx="0">
                  <c:v>Moins négatif</c:v>
                </c:pt>
              </c:strCache>
            </c:strRef>
          </c:tx>
          <c:spPr>
            <a:solidFill>
              <a:srgbClr val="FF0000"/>
            </a:solidFill>
            <a:ln w="25400">
              <a:noFill/>
            </a:ln>
          </c:spPr>
          <c:cat>
            <c:strRef>
              <c:f>'Suivi Financier - Synthèse'!$B$86:$B$102</c:f>
              <c:strCache>
                <c:ptCount val="17"/>
                <c:pt idx="0">
                  <c:v>Résultat année 2007</c:v>
                </c:pt>
                <c:pt idx="1">
                  <c:v>Petits-déjeuners</c:v>
                </c:pt>
                <c:pt idx="2">
                  <c:v>Annuaire, Variances</c:v>
                </c:pt>
                <c:pt idx="3">
                  <c:v>Site internet</c:v>
                </c:pt>
                <c:pt idx="4">
                  <c:v>Sponsoring</c:v>
                </c:pt>
                <c:pt idx="5">
                  <c:v>Frais de fonctionnement</c:v>
                </c:pt>
                <c:pt idx="6">
                  <c:v>Actions élèves</c:v>
                </c:pt>
                <c:pt idx="7">
                  <c:v>Cotisations</c:v>
                </c:pt>
                <c:pt idx="8">
                  <c:v>Remise des diplômes</c:v>
                </c:pt>
                <c:pt idx="9">
                  <c:v>Assemblée Générale</c:v>
                </c:pt>
                <c:pt idx="10">
                  <c:v>Communication</c:v>
                </c:pt>
                <c:pt idx="11">
                  <c:v>Frais de personnel</c:v>
                </c:pt>
                <c:pt idx="12">
                  <c:v>Adhésions</c:v>
                </c:pt>
                <c:pt idx="13">
                  <c:v>Prestations</c:v>
                </c:pt>
                <c:pt idx="14">
                  <c:v>Autres</c:v>
                </c:pt>
                <c:pt idx="15">
                  <c:v>Exceptionnel</c:v>
                </c:pt>
                <c:pt idx="16">
                  <c:v>Résultat année 2012</c:v>
                </c:pt>
              </c:strCache>
            </c:strRef>
          </c:cat>
          <c:val>
            <c:numRef>
              <c:f>'Suivi Financier - Synthèse'!$V$86:$V$102</c:f>
              <c:numCache>
                <c:formatCode>#,##0</c:formatCode>
                <c:ptCount val="17"/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</c:ser>
        <c:ser>
          <c:idx val="8"/>
          <c:order val="5"/>
          <c:tx>
            <c:strRef>
              <c:f>'Suivi Financier - Synthèse'!$W$85</c:f>
              <c:strCache>
                <c:ptCount val="1"/>
                <c:pt idx="0">
                  <c:v>Moins positif</c:v>
                </c:pt>
              </c:strCache>
            </c:strRef>
          </c:tx>
          <c:spPr>
            <a:solidFill>
              <a:srgbClr val="FF0000"/>
            </a:solidFill>
            <a:ln w="25400">
              <a:noFill/>
            </a:ln>
          </c:spPr>
          <c:cat>
            <c:strRef>
              <c:f>'Suivi Financier - Synthèse'!$B$86:$B$102</c:f>
              <c:strCache>
                <c:ptCount val="17"/>
                <c:pt idx="0">
                  <c:v>Résultat année 2007</c:v>
                </c:pt>
                <c:pt idx="1">
                  <c:v>Petits-déjeuners</c:v>
                </c:pt>
                <c:pt idx="2">
                  <c:v>Annuaire, Variances</c:v>
                </c:pt>
                <c:pt idx="3">
                  <c:v>Site internet</c:v>
                </c:pt>
                <c:pt idx="4">
                  <c:v>Sponsoring</c:v>
                </c:pt>
                <c:pt idx="5">
                  <c:v>Frais de fonctionnement</c:v>
                </c:pt>
                <c:pt idx="6">
                  <c:v>Actions élèves</c:v>
                </c:pt>
                <c:pt idx="7">
                  <c:v>Cotisations</c:v>
                </c:pt>
                <c:pt idx="8">
                  <c:v>Remise des diplômes</c:v>
                </c:pt>
                <c:pt idx="9">
                  <c:v>Assemblée Générale</c:v>
                </c:pt>
                <c:pt idx="10">
                  <c:v>Communication</c:v>
                </c:pt>
                <c:pt idx="11">
                  <c:v>Frais de personnel</c:v>
                </c:pt>
                <c:pt idx="12">
                  <c:v>Adhésions</c:v>
                </c:pt>
                <c:pt idx="13">
                  <c:v>Prestations</c:v>
                </c:pt>
                <c:pt idx="14">
                  <c:v>Autres</c:v>
                </c:pt>
                <c:pt idx="15">
                  <c:v>Exceptionnel</c:v>
                </c:pt>
                <c:pt idx="16">
                  <c:v>Résultat année 2012</c:v>
                </c:pt>
              </c:strCache>
            </c:strRef>
          </c:cat>
          <c:val>
            <c:numRef>
              <c:f>'Suivi Financier - Synthèse'!$W$86:$W$102</c:f>
              <c:numCache>
                <c:formatCode>#,##0</c:formatCode>
                <c:ptCount val="17"/>
                <c:pt idx="1">
                  <c:v>1775.1599999999999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11635.53</c:v>
                </c:pt>
                <c:pt idx="9">
                  <c:v>0</c:v>
                </c:pt>
                <c:pt idx="10">
                  <c:v>0</c:v>
                </c:pt>
                <c:pt idx="11">
                  <c:v>23768.14000000001</c:v>
                </c:pt>
                <c:pt idx="12">
                  <c:v>4085.57</c:v>
                </c:pt>
                <c:pt idx="13">
                  <c:v>0</c:v>
                </c:pt>
                <c:pt idx="14">
                  <c:v>5175.6900000000014</c:v>
                </c:pt>
                <c:pt idx="15">
                  <c:v>16000</c:v>
                </c:pt>
              </c:numCache>
            </c:numRef>
          </c:val>
        </c:ser>
        <c:ser>
          <c:idx val="9"/>
          <c:order val="6"/>
          <c:tx>
            <c:strRef>
              <c:f>'Suivi Financier - Synthèse'!$X$85</c:f>
              <c:strCache>
                <c:ptCount val="1"/>
                <c:pt idx="0">
                  <c:v>Mvt plus</c:v>
                </c:pt>
              </c:strCache>
            </c:strRef>
          </c:tx>
          <c:spPr>
            <a:noFill/>
            <a:ln w="25400">
              <a:noFill/>
            </a:ln>
          </c:spPr>
          <c:dLbls>
            <c:dLbl>
              <c:idx val="1"/>
              <c:layout>
                <c:manualLayout>
                  <c:x val="-1.7191601049868833E-4"/>
                  <c:y val="0.18294493485476149"/>
                </c:manualLayout>
              </c:layout>
              <c:dLblPos val="ctr"/>
              <c:showVal val="1"/>
            </c:dLbl>
            <c:dLbl>
              <c:idx val="2"/>
              <c:layout>
                <c:manualLayout>
                  <c:x val="0"/>
                  <c:y val="-1.3018069979894588E-2"/>
                </c:manualLayout>
              </c:layout>
              <c:dLblPos val="ctr"/>
              <c:showVal val="1"/>
            </c:dLbl>
            <c:dLbl>
              <c:idx val="3"/>
              <c:layout>
                <c:manualLayout>
                  <c:x val="0"/>
                  <c:y val="-2.4591674759838707E-2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-5.0842263020118037E-17"/>
                  <c:y val="2.9314427919716904E-2"/>
                </c:manualLayout>
              </c:layout>
              <c:dLblPos val="ctr"/>
              <c:showVal val="1"/>
            </c:dLbl>
            <c:dLbl>
              <c:idx val="5"/>
              <c:layout>
                <c:manualLayout>
                  <c:x val="9.2270492844096364E-4"/>
                  <c:y val="1.30927898026919E-2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-1.1213086753151899E-4"/>
                  <c:y val="-4.5242675642488744E-3"/>
                </c:manualLayout>
              </c:layout>
              <c:dLblPos val="ctr"/>
              <c:showVal val="1"/>
            </c:dLbl>
            <c:dLbl>
              <c:idx val="7"/>
              <c:layout>
                <c:manualLayout>
                  <c:x val="8.3666878081210838E-4"/>
                  <c:y val="-6.8554552110436633E-3"/>
                </c:manualLayout>
              </c:layout>
              <c:dLblPos val="ctr"/>
              <c:showVal val="1"/>
            </c:dLbl>
            <c:dLbl>
              <c:idx val="8"/>
              <c:layout>
                <c:manualLayout>
                  <c:x val="-1.0182874822946465E-16"/>
                  <c:y val="-1.3507852901963709E-2"/>
                </c:manualLayout>
              </c:layout>
              <c:dLblPos val="ctr"/>
              <c:showVal val="1"/>
            </c:dLbl>
            <c:dLbl>
              <c:idx val="9"/>
              <c:layout>
                <c:manualLayout>
                  <c:x val="-1.3867323744087931E-3"/>
                  <c:y val="-2.22434892386634E-2"/>
                </c:manualLayout>
              </c:layout>
              <c:dLblPos val="ctr"/>
              <c:showVal val="1"/>
            </c:dLbl>
            <c:dLbl>
              <c:idx val="10"/>
              <c:layout>
                <c:manualLayout>
                  <c:x val="1.3866231914802225E-3"/>
                  <c:y val="6.9708991078771931E-2"/>
                </c:manualLayout>
              </c:layout>
              <c:showVal val="1"/>
            </c:dLbl>
            <c:dLbl>
              <c:idx val="13"/>
              <c:layout>
                <c:manualLayout>
                  <c:x val="-2.1867557171908256E-7"/>
                  <c:y val="-8.9750996381420239E-3"/>
                </c:manualLayout>
              </c:layout>
              <c:dLblPos val="ctr"/>
              <c:showVal val="1"/>
            </c:dLbl>
            <c:dLbl>
              <c:idx val="14"/>
              <c:layout>
                <c:manualLayout>
                  <c:x val="0"/>
                  <c:y val="-1.8010470535951503E-2"/>
                </c:manualLayout>
              </c:layout>
              <c:dLblPos val="ctr"/>
              <c:showVal val="1"/>
            </c:dLbl>
            <c:numFmt formatCode="\+#,##0;;;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fr-FR"/>
              </a:p>
            </c:txPr>
            <c:showVal val="1"/>
          </c:dLbls>
          <c:cat>
            <c:strRef>
              <c:f>'Suivi Financier - Synthèse'!$B$86:$B$102</c:f>
              <c:strCache>
                <c:ptCount val="17"/>
                <c:pt idx="0">
                  <c:v>Résultat année 2007</c:v>
                </c:pt>
                <c:pt idx="1">
                  <c:v>Petits-déjeuners</c:v>
                </c:pt>
                <c:pt idx="2">
                  <c:v>Annuaire, Variances</c:v>
                </c:pt>
                <c:pt idx="3">
                  <c:v>Site internet</c:v>
                </c:pt>
                <c:pt idx="4">
                  <c:v>Sponsoring</c:v>
                </c:pt>
                <c:pt idx="5">
                  <c:v>Frais de fonctionnement</c:v>
                </c:pt>
                <c:pt idx="6">
                  <c:v>Actions élèves</c:v>
                </c:pt>
                <c:pt idx="7">
                  <c:v>Cotisations</c:v>
                </c:pt>
                <c:pt idx="8">
                  <c:v>Remise des diplômes</c:v>
                </c:pt>
                <c:pt idx="9">
                  <c:v>Assemblée Générale</c:v>
                </c:pt>
                <c:pt idx="10">
                  <c:v>Communication</c:v>
                </c:pt>
                <c:pt idx="11">
                  <c:v>Frais de personnel</c:v>
                </c:pt>
                <c:pt idx="12">
                  <c:v>Adhésions</c:v>
                </c:pt>
                <c:pt idx="13">
                  <c:v>Prestations</c:v>
                </c:pt>
                <c:pt idx="14">
                  <c:v>Autres</c:v>
                </c:pt>
                <c:pt idx="15">
                  <c:v>Exceptionnel</c:v>
                </c:pt>
                <c:pt idx="16">
                  <c:v>Résultat année 2012</c:v>
                </c:pt>
              </c:strCache>
            </c:strRef>
          </c:cat>
          <c:val>
            <c:numRef>
              <c:f>'Suivi Financier - Synthèse'!$X$86:$X$102</c:f>
              <c:numCache>
                <c:formatCode>#,##0</c:formatCode>
                <c:ptCount val="17"/>
                <c:pt idx="1">
                  <c:v>0</c:v>
                </c:pt>
                <c:pt idx="2">
                  <c:v>3373.4100000000112</c:v>
                </c:pt>
                <c:pt idx="3">
                  <c:v>404.59000000000009</c:v>
                </c:pt>
                <c:pt idx="4">
                  <c:v>12125</c:v>
                </c:pt>
                <c:pt idx="5">
                  <c:v>10872.23000000001</c:v>
                </c:pt>
                <c:pt idx="6">
                  <c:v>6157.1900000000014</c:v>
                </c:pt>
                <c:pt idx="7">
                  <c:v>4244.5</c:v>
                </c:pt>
                <c:pt idx="8">
                  <c:v>0</c:v>
                </c:pt>
                <c:pt idx="9">
                  <c:v>1851.55</c:v>
                </c:pt>
                <c:pt idx="10">
                  <c:v>26976.799999999996</c:v>
                </c:pt>
                <c:pt idx="11">
                  <c:v>0</c:v>
                </c:pt>
                <c:pt idx="12">
                  <c:v>0</c:v>
                </c:pt>
                <c:pt idx="13">
                  <c:v>2500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</c:ser>
        <c:ser>
          <c:idx val="10"/>
          <c:order val="7"/>
          <c:tx>
            <c:strRef>
              <c:f>'Suivi Financier - Synthèse'!$Y$85</c:f>
              <c:strCache>
                <c:ptCount val="1"/>
                <c:pt idx="0">
                  <c:v>Mvt moins</c:v>
                </c:pt>
              </c:strCache>
            </c:strRef>
          </c:tx>
          <c:spPr>
            <a:noFill/>
            <a:ln w="25400">
              <a:noFill/>
            </a:ln>
          </c:spPr>
          <c:dLbls>
            <c:dLbl>
              <c:idx val="1"/>
              <c:layout>
                <c:manualLayout>
                  <c:x val="-1.0933778587227034E-7"/>
                  <c:y val="-1.2876068285919105E-2"/>
                </c:manualLayout>
              </c:layout>
              <c:dLblPos val="ctr"/>
              <c:showVal val="1"/>
            </c:dLbl>
            <c:dLbl>
              <c:idx val="2"/>
              <c:layout>
                <c:manualLayout>
                  <c:x val="-1.3888888888888928E-3"/>
                  <c:y val="0.191137379122538"/>
                </c:manualLayout>
              </c:layout>
              <c:dLblPos val="ctr"/>
              <c:showVal val="1"/>
            </c:dLbl>
            <c:dLbl>
              <c:idx val="3"/>
              <c:layout>
                <c:manualLayout>
                  <c:x val="-2.5457187057366093E-17"/>
                  <c:y val="-9.005235267975701E-3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-1.8298337707786517E-3"/>
                  <c:y val="0.32742421117026016"/>
                </c:manualLayout>
              </c:layout>
              <c:dLblPos val="ctr"/>
              <c:showVal val="1"/>
            </c:dLbl>
            <c:dLbl>
              <c:idx val="5"/>
              <c:layout>
                <c:manualLayout>
                  <c:x val="5.0914374114732477E-17"/>
                  <c:y val="4.700112370445602E-2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0"/>
                  <c:y val="1.3507852901963709E-2"/>
                </c:manualLayout>
              </c:layout>
              <c:dLblPos val="ctr"/>
              <c:showVal val="1"/>
            </c:dLbl>
            <c:dLbl>
              <c:idx val="8"/>
              <c:layout>
                <c:manualLayout>
                  <c:x val="-1.0168452604023559E-16"/>
                  <c:y val="1.791965494315011E-2"/>
                </c:manualLayout>
              </c:layout>
              <c:dLblPos val="ctr"/>
              <c:showVal val="1"/>
            </c:dLbl>
            <c:dLbl>
              <c:idx val="9"/>
              <c:layout>
                <c:manualLayout>
                  <c:x val="0"/>
                  <c:y val="-1.3507852901963709E-2"/>
                </c:manualLayout>
              </c:layout>
              <c:dLblPos val="ctr"/>
              <c:showVal val="1"/>
            </c:dLbl>
            <c:dLbl>
              <c:idx val="10"/>
              <c:layout>
                <c:manualLayout>
                  <c:x val="-1.0182874822946465E-16"/>
                  <c:y val="-1.5759161718957727E-2"/>
                </c:manualLayout>
              </c:layout>
              <c:dLblPos val="ctr"/>
              <c:showVal val="1"/>
            </c:dLbl>
            <c:dLbl>
              <c:idx val="11"/>
              <c:layout>
                <c:manualLayout>
                  <c:x val="0"/>
                  <c:y val="6.3036646875830507E-2"/>
                </c:manualLayout>
              </c:layout>
              <c:dLblPos val="ctr"/>
              <c:showVal val="1"/>
            </c:dLbl>
            <c:dLbl>
              <c:idx val="12"/>
              <c:layout>
                <c:manualLayout>
                  <c:x val="-1.0182874822946465E-16"/>
                  <c:y val="-2.251308816993941E-2"/>
                </c:manualLayout>
              </c:layout>
              <c:dLblPos val="ctr"/>
              <c:showVal val="1"/>
            </c:dLbl>
            <c:dLbl>
              <c:idx val="13"/>
              <c:layout>
                <c:manualLayout>
                  <c:x val="0"/>
                  <c:y val="-2.0833019787473484E-3"/>
                </c:manualLayout>
              </c:layout>
              <c:dLblPos val="ctr"/>
              <c:showVal val="1"/>
            </c:dLbl>
            <c:dLbl>
              <c:idx val="14"/>
              <c:layout>
                <c:manualLayout>
                  <c:x val="0"/>
                  <c:y val="6.7460313947198761E-3"/>
                </c:manualLayout>
              </c:layout>
              <c:dLblPos val="ctr"/>
              <c:showVal val="1"/>
            </c:dLbl>
            <c:dLbl>
              <c:idx val="15"/>
              <c:layout>
                <c:manualLayout>
                  <c:x val="0"/>
                  <c:y val="2.923280271045273E-2"/>
                </c:manualLayout>
              </c:layout>
              <c:showVal val="1"/>
            </c:dLbl>
            <c:numFmt formatCode="\-#,##0;;;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fr-FR"/>
              </a:p>
            </c:txPr>
            <c:showVal val="1"/>
          </c:dLbls>
          <c:cat>
            <c:strRef>
              <c:f>'Suivi Financier - Synthèse'!$B$86:$B$102</c:f>
              <c:strCache>
                <c:ptCount val="17"/>
                <c:pt idx="0">
                  <c:v>Résultat année 2007</c:v>
                </c:pt>
                <c:pt idx="1">
                  <c:v>Petits-déjeuners</c:v>
                </c:pt>
                <c:pt idx="2">
                  <c:v>Annuaire, Variances</c:v>
                </c:pt>
                <c:pt idx="3">
                  <c:v>Site internet</c:v>
                </c:pt>
                <c:pt idx="4">
                  <c:v>Sponsoring</c:v>
                </c:pt>
                <c:pt idx="5">
                  <c:v>Frais de fonctionnement</c:v>
                </c:pt>
                <c:pt idx="6">
                  <c:v>Actions élèves</c:v>
                </c:pt>
                <c:pt idx="7">
                  <c:v>Cotisations</c:v>
                </c:pt>
                <c:pt idx="8">
                  <c:v>Remise des diplômes</c:v>
                </c:pt>
                <c:pt idx="9">
                  <c:v>Assemblée Générale</c:v>
                </c:pt>
                <c:pt idx="10">
                  <c:v>Communication</c:v>
                </c:pt>
                <c:pt idx="11">
                  <c:v>Frais de personnel</c:v>
                </c:pt>
                <c:pt idx="12">
                  <c:v>Adhésions</c:v>
                </c:pt>
                <c:pt idx="13">
                  <c:v>Prestations</c:v>
                </c:pt>
                <c:pt idx="14">
                  <c:v>Autres</c:v>
                </c:pt>
                <c:pt idx="15">
                  <c:v>Exceptionnel</c:v>
                </c:pt>
                <c:pt idx="16">
                  <c:v>Résultat année 2012</c:v>
                </c:pt>
              </c:strCache>
            </c:strRef>
          </c:cat>
          <c:val>
            <c:numRef>
              <c:f>'Suivi Financier - Synthèse'!$Y$86:$Y$102</c:f>
              <c:numCache>
                <c:formatCode>#,##0</c:formatCode>
                <c:ptCount val="17"/>
                <c:pt idx="1">
                  <c:v>1775.1599999999999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11635.53</c:v>
                </c:pt>
                <c:pt idx="9">
                  <c:v>0</c:v>
                </c:pt>
                <c:pt idx="10">
                  <c:v>0</c:v>
                </c:pt>
                <c:pt idx="11">
                  <c:v>23768.14000000001</c:v>
                </c:pt>
                <c:pt idx="12">
                  <c:v>4085.57</c:v>
                </c:pt>
                <c:pt idx="13">
                  <c:v>0</c:v>
                </c:pt>
                <c:pt idx="14">
                  <c:v>5175.6900000000014</c:v>
                </c:pt>
                <c:pt idx="15">
                  <c:v>16000</c:v>
                </c:pt>
              </c:numCache>
            </c:numRef>
          </c:val>
        </c:ser>
        <c:overlap val="100"/>
        <c:axId val="64850176"/>
        <c:axId val="64770048"/>
      </c:barChart>
      <c:catAx>
        <c:axId val="64850176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808080"/>
            </a:solidFill>
            <a:prstDash val="solid"/>
          </a:ln>
        </c:spPr>
        <c:txPr>
          <a:bodyPr rot="-54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fr-FR"/>
          </a:p>
        </c:txPr>
        <c:crossAx val="64770048"/>
        <c:crosses val="autoZero"/>
        <c:auto val="1"/>
        <c:lblAlgn val="ctr"/>
        <c:lblOffset val="100"/>
        <c:tickLblSkip val="1"/>
        <c:tickMarkSkip val="1"/>
      </c:catAx>
      <c:valAx>
        <c:axId val="64770048"/>
        <c:scaling>
          <c:orientation val="minMax"/>
        </c:scaling>
        <c:delete val="1"/>
        <c:axPos val="l"/>
        <c:numFmt formatCode="#,##0" sourceLinked="1"/>
        <c:tickLblPos val="none"/>
        <c:crossAx val="6485017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fr-FR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6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D2E9CA-8FF4-4FC4-B0DF-E373531AFE7A}" type="doc">
      <dgm:prSet loTypeId="urn:microsoft.com/office/officeart/2005/8/layout/list1" loCatId="list" qsTypeId="urn:microsoft.com/office/officeart/2005/8/quickstyle/3d2" qsCatId="3D" csTypeId="urn:microsoft.com/office/officeart/2005/8/colors/accent1_2#6" csCatId="accent1" phldr="1"/>
      <dgm:spPr/>
      <dgm:t>
        <a:bodyPr/>
        <a:lstStyle/>
        <a:p>
          <a:endParaRPr lang="fr-FR"/>
        </a:p>
      </dgm:t>
    </dgm:pt>
    <dgm:pt modelId="{AEDB6A50-5258-4CEB-9BEF-2C004EF36BCD}">
      <dgm:prSet phldrT="[Texte]" custT="1"/>
      <dgm:spPr/>
      <dgm:t>
        <a:bodyPr/>
        <a:lstStyle/>
        <a:p>
          <a:r>
            <a:rPr lang="fr-FR" sz="2800" noProof="0" smtClean="0">
              <a:solidFill>
                <a:srgbClr val="FFFFFF"/>
              </a:solidFill>
              <a:latin typeface="Calibri" charset="0"/>
            </a:rPr>
            <a:t>Une année 2012 marquée par :</a:t>
          </a:r>
          <a:endParaRPr lang="fr-FR" sz="2800" noProof="0"/>
        </a:p>
      </dgm:t>
    </dgm:pt>
    <dgm:pt modelId="{8415DACA-EF17-47D3-A7C9-A2053956F979}" type="parTrans" cxnId="{CE7474B3-1496-4DB0-B380-F3037B650621}">
      <dgm:prSet/>
      <dgm:spPr/>
      <dgm:t>
        <a:bodyPr/>
        <a:lstStyle/>
        <a:p>
          <a:endParaRPr lang="fr-FR"/>
        </a:p>
      </dgm:t>
    </dgm:pt>
    <dgm:pt modelId="{2BF661D5-7796-4923-9F63-48EC17AFE0AC}" type="sibTrans" cxnId="{CE7474B3-1496-4DB0-B380-F3037B650621}">
      <dgm:prSet/>
      <dgm:spPr/>
      <dgm:t>
        <a:bodyPr/>
        <a:lstStyle/>
        <a:p>
          <a:endParaRPr lang="fr-FR"/>
        </a:p>
      </dgm:t>
    </dgm:pt>
    <dgm:pt modelId="{5E69ECD3-3C2B-4D34-9864-78E9DC16FE49}">
      <dgm:prSet phldrT="[Texte]" custT="1"/>
      <dgm:spPr/>
      <dgm:t>
        <a:bodyPr/>
        <a:lstStyle/>
        <a:p>
          <a:r>
            <a:rPr lang="fr-FR" sz="1800" b="1" noProof="0" dirty="0" smtClean="0">
              <a:solidFill>
                <a:schemeClr val="tx2"/>
              </a:solidFill>
              <a:latin typeface="Calibri" charset="0"/>
            </a:rPr>
            <a:t>Une baisse des cotisations (-6.6%)</a:t>
          </a:r>
          <a:endParaRPr lang="fr-FR" sz="1800" b="1" noProof="0" dirty="0">
            <a:solidFill>
              <a:schemeClr val="tx2"/>
            </a:solidFill>
          </a:endParaRPr>
        </a:p>
      </dgm:t>
    </dgm:pt>
    <dgm:pt modelId="{308EB77C-2D3F-4158-9726-4B8B60F21466}" type="parTrans" cxnId="{14F90460-E3BF-4BB3-B15B-81578CF0F74C}">
      <dgm:prSet/>
      <dgm:spPr/>
      <dgm:t>
        <a:bodyPr/>
        <a:lstStyle/>
        <a:p>
          <a:endParaRPr lang="fr-FR"/>
        </a:p>
      </dgm:t>
    </dgm:pt>
    <dgm:pt modelId="{907D6B27-F572-48E6-95F4-9EC19644A07E}" type="sibTrans" cxnId="{14F90460-E3BF-4BB3-B15B-81578CF0F74C}">
      <dgm:prSet/>
      <dgm:spPr/>
      <dgm:t>
        <a:bodyPr/>
        <a:lstStyle/>
        <a:p>
          <a:endParaRPr lang="fr-FR"/>
        </a:p>
      </dgm:t>
    </dgm:pt>
    <dgm:pt modelId="{FFBF7CD6-34C6-4EC3-9CB9-DD611CE9F175}">
      <dgm:prSet phldrT="[Texte]" custT="1"/>
      <dgm:spPr/>
      <dgm:t>
        <a:bodyPr/>
        <a:lstStyle/>
        <a:p>
          <a:r>
            <a:rPr lang="fr-FR" sz="1800" b="1" noProof="0" smtClean="0">
              <a:solidFill>
                <a:schemeClr val="tx2"/>
              </a:solidFill>
              <a:latin typeface="Calibri" charset="0"/>
            </a:rPr>
            <a:t>Une très forte hausse des revenus publicitaires (+28%), fruit du changement de régie</a:t>
          </a:r>
          <a:endParaRPr lang="fr-FR" sz="1800" b="1" noProof="0">
            <a:solidFill>
              <a:schemeClr val="tx2"/>
            </a:solidFill>
          </a:endParaRPr>
        </a:p>
      </dgm:t>
    </dgm:pt>
    <dgm:pt modelId="{2B2C65AF-DCAE-4D76-ABF6-3C7F09078181}" type="parTrans" cxnId="{FEE92818-0E10-4966-96EB-6B04A9CAC6C6}">
      <dgm:prSet/>
      <dgm:spPr/>
      <dgm:t>
        <a:bodyPr/>
        <a:lstStyle/>
        <a:p>
          <a:endParaRPr lang="fr-FR"/>
        </a:p>
      </dgm:t>
    </dgm:pt>
    <dgm:pt modelId="{C7F49603-2EC7-4314-BA84-2B44DB12267B}" type="sibTrans" cxnId="{FEE92818-0E10-4966-96EB-6B04A9CAC6C6}">
      <dgm:prSet/>
      <dgm:spPr/>
      <dgm:t>
        <a:bodyPr/>
        <a:lstStyle/>
        <a:p>
          <a:endParaRPr lang="fr-FR"/>
        </a:p>
      </dgm:t>
    </dgm:pt>
    <dgm:pt modelId="{A644B232-BB2D-4B63-AF20-77B560E84C8C}">
      <dgm:prSet phldrT="[Texte]" custT="1"/>
      <dgm:spPr/>
      <dgm:t>
        <a:bodyPr/>
        <a:lstStyle/>
        <a:p>
          <a:r>
            <a:rPr lang="fr-FR" sz="1800" b="1" noProof="0" smtClean="0">
              <a:solidFill>
                <a:schemeClr val="tx2"/>
              </a:solidFill>
              <a:latin typeface="Calibri" charset="0"/>
            </a:rPr>
            <a:t>De nouvelles provisions passées sur le fonds de solidarité</a:t>
          </a:r>
          <a:endParaRPr lang="fr-FR" sz="1800" b="1" noProof="0">
            <a:solidFill>
              <a:schemeClr val="tx2"/>
            </a:solidFill>
          </a:endParaRPr>
        </a:p>
      </dgm:t>
    </dgm:pt>
    <dgm:pt modelId="{E41532EF-1C3C-48C3-8DAF-61C5598D3737}" type="parTrans" cxnId="{6D2B396F-850E-42F8-9091-5C3FBE9E1090}">
      <dgm:prSet/>
      <dgm:spPr/>
      <dgm:t>
        <a:bodyPr/>
        <a:lstStyle/>
        <a:p>
          <a:endParaRPr lang="fr-FR"/>
        </a:p>
      </dgm:t>
    </dgm:pt>
    <dgm:pt modelId="{31B196C2-3AAE-435C-B13D-D1C99C25A117}" type="sibTrans" cxnId="{6D2B396F-850E-42F8-9091-5C3FBE9E1090}">
      <dgm:prSet/>
      <dgm:spPr/>
      <dgm:t>
        <a:bodyPr/>
        <a:lstStyle/>
        <a:p>
          <a:endParaRPr lang="fr-FR"/>
        </a:p>
      </dgm:t>
    </dgm:pt>
    <dgm:pt modelId="{67CD5F27-47DD-45D2-BC2B-87D758F31E1B}">
      <dgm:prSet phldrT="[Texte]" custT="1"/>
      <dgm:spPr/>
      <dgm:t>
        <a:bodyPr/>
        <a:lstStyle/>
        <a:p>
          <a:r>
            <a:rPr lang="fr-FR" sz="1800" b="1" noProof="0" smtClean="0">
              <a:solidFill>
                <a:schemeClr val="tx2"/>
              </a:solidFill>
              <a:latin typeface="Calibri" charset="0"/>
            </a:rPr>
            <a:t>Un résultat très positif, pour la première fois depuis 2007</a:t>
          </a:r>
          <a:endParaRPr lang="fr-FR" sz="1800" b="1" noProof="0">
            <a:solidFill>
              <a:schemeClr val="tx2"/>
            </a:solidFill>
          </a:endParaRPr>
        </a:p>
      </dgm:t>
    </dgm:pt>
    <dgm:pt modelId="{9CBB6E42-7212-4582-9333-A9ED2704F101}" type="parTrans" cxnId="{F476C676-41D8-473A-830A-950C5BCA3CFE}">
      <dgm:prSet/>
      <dgm:spPr/>
      <dgm:t>
        <a:bodyPr/>
        <a:lstStyle/>
        <a:p>
          <a:endParaRPr lang="fr-FR"/>
        </a:p>
      </dgm:t>
    </dgm:pt>
    <dgm:pt modelId="{79E76069-BC10-49AA-9A61-9003CF0151A0}" type="sibTrans" cxnId="{F476C676-41D8-473A-830A-950C5BCA3CFE}">
      <dgm:prSet/>
      <dgm:spPr/>
      <dgm:t>
        <a:bodyPr/>
        <a:lstStyle/>
        <a:p>
          <a:endParaRPr lang="fr-FR"/>
        </a:p>
      </dgm:t>
    </dgm:pt>
    <dgm:pt modelId="{A8A056C9-870E-324A-B264-2B0F69C371CA}">
      <dgm:prSet phldrT="[Texte]" custT="1"/>
      <dgm:spPr/>
      <dgm:t>
        <a:bodyPr/>
        <a:lstStyle/>
        <a:p>
          <a:r>
            <a:rPr lang="fr-FR" sz="1800" b="1" noProof="0" smtClean="0">
              <a:solidFill>
                <a:schemeClr val="tx2"/>
              </a:solidFill>
            </a:rPr>
            <a:t>Une forte amélioration des revenus de sponsoring (+127%) dans le cadre du partenariat avec le GENES</a:t>
          </a:r>
          <a:endParaRPr lang="fr-FR" sz="1800" b="1" noProof="0">
            <a:solidFill>
              <a:schemeClr val="tx2"/>
            </a:solidFill>
          </a:endParaRPr>
        </a:p>
      </dgm:t>
    </dgm:pt>
    <dgm:pt modelId="{09CDACFE-8C15-E14A-814A-3BB6459C50F0}" type="parTrans" cxnId="{2FE73D6C-AF65-CD48-9006-0DFBB9A65220}">
      <dgm:prSet/>
      <dgm:spPr/>
      <dgm:t>
        <a:bodyPr/>
        <a:lstStyle/>
        <a:p>
          <a:endParaRPr lang="fr-FR"/>
        </a:p>
      </dgm:t>
    </dgm:pt>
    <dgm:pt modelId="{B726B0AD-8C74-AE4A-9EB9-0EECC5FF9C85}" type="sibTrans" cxnId="{2FE73D6C-AF65-CD48-9006-0DFBB9A65220}">
      <dgm:prSet/>
      <dgm:spPr/>
      <dgm:t>
        <a:bodyPr/>
        <a:lstStyle/>
        <a:p>
          <a:endParaRPr lang="fr-FR"/>
        </a:p>
      </dgm:t>
    </dgm:pt>
    <dgm:pt modelId="{CAF7562B-8D0C-4D9E-8B25-7754AC140ED6}" type="pres">
      <dgm:prSet presAssocID="{16D2E9CA-8FF4-4FC4-B0DF-E373531AFE7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C317A0F-32A1-469C-97F2-71C90FCCB8B5}" type="pres">
      <dgm:prSet presAssocID="{AEDB6A50-5258-4CEB-9BEF-2C004EF36BCD}" presName="parentLin" presStyleCnt="0"/>
      <dgm:spPr/>
    </dgm:pt>
    <dgm:pt modelId="{F1856885-4D00-4D1E-929D-8E9E1B33A86C}" type="pres">
      <dgm:prSet presAssocID="{AEDB6A50-5258-4CEB-9BEF-2C004EF36BCD}" presName="parentLeftMargin" presStyleLbl="node1" presStyleIdx="0" presStyleCnt="1"/>
      <dgm:spPr/>
      <dgm:t>
        <a:bodyPr/>
        <a:lstStyle/>
        <a:p>
          <a:endParaRPr lang="fr-FR"/>
        </a:p>
      </dgm:t>
    </dgm:pt>
    <dgm:pt modelId="{054D2281-9539-4402-A408-A6500377D987}" type="pres">
      <dgm:prSet presAssocID="{AEDB6A50-5258-4CEB-9BEF-2C004EF36BCD}" presName="parentText" presStyleLbl="node1" presStyleIdx="0" presStyleCnt="1" custScaleY="120202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06BE36A-2CBA-4AFC-970C-9DDF5A1B87D5}" type="pres">
      <dgm:prSet presAssocID="{AEDB6A50-5258-4CEB-9BEF-2C004EF36BCD}" presName="negativeSpace" presStyleCnt="0"/>
      <dgm:spPr/>
    </dgm:pt>
    <dgm:pt modelId="{E360D6C2-E022-4022-B2CC-B1B8C5689F8F}" type="pres">
      <dgm:prSet presAssocID="{AEDB6A50-5258-4CEB-9BEF-2C004EF36BCD}" presName="childText" presStyleLbl="conFgAcc1" presStyleIdx="0" presStyleCnt="1" custLinFactY="24476" custLinFactNeighborX="-2911" custLinFactNeighborY="1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D2B396F-850E-42F8-9091-5C3FBE9E1090}" srcId="{AEDB6A50-5258-4CEB-9BEF-2C004EF36BCD}" destId="{A644B232-BB2D-4B63-AF20-77B560E84C8C}" srcOrd="3" destOrd="0" parTransId="{E41532EF-1C3C-48C3-8DAF-61C5598D3737}" sibTransId="{31B196C2-3AAE-435C-B13D-D1C99C25A117}"/>
    <dgm:cxn modelId="{CE7474B3-1496-4DB0-B380-F3037B650621}" srcId="{16D2E9CA-8FF4-4FC4-B0DF-E373531AFE7A}" destId="{AEDB6A50-5258-4CEB-9BEF-2C004EF36BCD}" srcOrd="0" destOrd="0" parTransId="{8415DACA-EF17-47D3-A7C9-A2053956F979}" sibTransId="{2BF661D5-7796-4923-9F63-48EC17AFE0AC}"/>
    <dgm:cxn modelId="{2FE73D6C-AF65-CD48-9006-0DFBB9A65220}" srcId="{AEDB6A50-5258-4CEB-9BEF-2C004EF36BCD}" destId="{A8A056C9-870E-324A-B264-2B0F69C371CA}" srcOrd="2" destOrd="0" parTransId="{09CDACFE-8C15-E14A-814A-3BB6459C50F0}" sibTransId="{B726B0AD-8C74-AE4A-9EB9-0EECC5FF9C85}"/>
    <dgm:cxn modelId="{9CC174F3-8EB5-4F0E-9F20-BF0EF5978422}" type="presOf" srcId="{AEDB6A50-5258-4CEB-9BEF-2C004EF36BCD}" destId="{054D2281-9539-4402-A408-A6500377D987}" srcOrd="1" destOrd="0" presId="urn:microsoft.com/office/officeart/2005/8/layout/list1"/>
    <dgm:cxn modelId="{65CBF99F-9B15-4F34-92B1-8304C91D044A}" type="presOf" srcId="{5E69ECD3-3C2B-4D34-9864-78E9DC16FE49}" destId="{E360D6C2-E022-4022-B2CC-B1B8C5689F8F}" srcOrd="0" destOrd="0" presId="urn:microsoft.com/office/officeart/2005/8/layout/list1"/>
    <dgm:cxn modelId="{C16D3D06-7AD8-47E2-9D7E-0CC2A2292385}" type="presOf" srcId="{16D2E9CA-8FF4-4FC4-B0DF-E373531AFE7A}" destId="{CAF7562B-8D0C-4D9E-8B25-7754AC140ED6}" srcOrd="0" destOrd="0" presId="urn:microsoft.com/office/officeart/2005/8/layout/list1"/>
    <dgm:cxn modelId="{F476C676-41D8-473A-830A-950C5BCA3CFE}" srcId="{AEDB6A50-5258-4CEB-9BEF-2C004EF36BCD}" destId="{67CD5F27-47DD-45D2-BC2B-87D758F31E1B}" srcOrd="4" destOrd="0" parTransId="{9CBB6E42-7212-4582-9333-A9ED2704F101}" sibTransId="{79E76069-BC10-49AA-9A61-9003CF0151A0}"/>
    <dgm:cxn modelId="{FEE92818-0E10-4966-96EB-6B04A9CAC6C6}" srcId="{AEDB6A50-5258-4CEB-9BEF-2C004EF36BCD}" destId="{FFBF7CD6-34C6-4EC3-9CB9-DD611CE9F175}" srcOrd="1" destOrd="0" parTransId="{2B2C65AF-DCAE-4D76-ABF6-3C7F09078181}" sibTransId="{C7F49603-2EC7-4314-BA84-2B44DB12267B}"/>
    <dgm:cxn modelId="{14F90460-E3BF-4BB3-B15B-81578CF0F74C}" srcId="{AEDB6A50-5258-4CEB-9BEF-2C004EF36BCD}" destId="{5E69ECD3-3C2B-4D34-9864-78E9DC16FE49}" srcOrd="0" destOrd="0" parTransId="{308EB77C-2D3F-4158-9726-4B8B60F21466}" sibTransId="{907D6B27-F572-48E6-95F4-9EC19644A07E}"/>
    <dgm:cxn modelId="{CBE1A6C6-5821-41DA-B092-F431E2BACB9D}" type="presOf" srcId="{A644B232-BB2D-4B63-AF20-77B560E84C8C}" destId="{E360D6C2-E022-4022-B2CC-B1B8C5689F8F}" srcOrd="0" destOrd="3" presId="urn:microsoft.com/office/officeart/2005/8/layout/list1"/>
    <dgm:cxn modelId="{0CF614F6-212F-4701-8BC5-1BBBAC3F9117}" type="presOf" srcId="{67CD5F27-47DD-45D2-BC2B-87D758F31E1B}" destId="{E360D6C2-E022-4022-B2CC-B1B8C5689F8F}" srcOrd="0" destOrd="4" presId="urn:microsoft.com/office/officeart/2005/8/layout/list1"/>
    <dgm:cxn modelId="{E6E7668D-0997-334B-BD9C-3CAC1F107EEF}" type="presOf" srcId="{A8A056C9-870E-324A-B264-2B0F69C371CA}" destId="{E360D6C2-E022-4022-B2CC-B1B8C5689F8F}" srcOrd="0" destOrd="2" presId="urn:microsoft.com/office/officeart/2005/8/layout/list1"/>
    <dgm:cxn modelId="{DF25F5B0-5599-4434-8F2E-734828C2D18E}" type="presOf" srcId="{FFBF7CD6-34C6-4EC3-9CB9-DD611CE9F175}" destId="{E360D6C2-E022-4022-B2CC-B1B8C5689F8F}" srcOrd="0" destOrd="1" presId="urn:microsoft.com/office/officeart/2005/8/layout/list1"/>
    <dgm:cxn modelId="{449D9955-A7C3-4217-9100-3419D46DD177}" type="presOf" srcId="{AEDB6A50-5258-4CEB-9BEF-2C004EF36BCD}" destId="{F1856885-4D00-4D1E-929D-8E9E1B33A86C}" srcOrd="0" destOrd="0" presId="urn:microsoft.com/office/officeart/2005/8/layout/list1"/>
    <dgm:cxn modelId="{63364F7D-1F6E-4BB7-8F1D-76ED38B90F0E}" type="presParOf" srcId="{CAF7562B-8D0C-4D9E-8B25-7754AC140ED6}" destId="{7C317A0F-32A1-469C-97F2-71C90FCCB8B5}" srcOrd="0" destOrd="0" presId="urn:microsoft.com/office/officeart/2005/8/layout/list1"/>
    <dgm:cxn modelId="{43ADF591-4729-4FB4-B2F7-9143F4E8801E}" type="presParOf" srcId="{7C317A0F-32A1-469C-97F2-71C90FCCB8B5}" destId="{F1856885-4D00-4D1E-929D-8E9E1B33A86C}" srcOrd="0" destOrd="0" presId="urn:microsoft.com/office/officeart/2005/8/layout/list1"/>
    <dgm:cxn modelId="{DC9117F5-CF03-478A-9500-32CE12E26D65}" type="presParOf" srcId="{7C317A0F-32A1-469C-97F2-71C90FCCB8B5}" destId="{054D2281-9539-4402-A408-A6500377D987}" srcOrd="1" destOrd="0" presId="urn:microsoft.com/office/officeart/2005/8/layout/list1"/>
    <dgm:cxn modelId="{98D61A7F-3AF2-429E-95B8-477F546EF69F}" type="presParOf" srcId="{CAF7562B-8D0C-4D9E-8B25-7754AC140ED6}" destId="{206BE36A-2CBA-4AFC-970C-9DDF5A1B87D5}" srcOrd="1" destOrd="0" presId="urn:microsoft.com/office/officeart/2005/8/layout/list1"/>
    <dgm:cxn modelId="{0A73EB0F-8065-4EE4-8128-A6F13FBE27F9}" type="presParOf" srcId="{CAF7562B-8D0C-4D9E-8B25-7754AC140ED6}" destId="{E360D6C2-E022-4022-B2CC-B1B8C5689F8F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87636E5-B121-408B-BB27-1FBD7A7E33CE}" type="doc">
      <dgm:prSet loTypeId="urn:microsoft.com/office/officeart/2005/8/layout/list1" loCatId="list" qsTypeId="urn:microsoft.com/office/officeart/2005/8/quickstyle/simple5" qsCatId="simple" csTypeId="urn:microsoft.com/office/officeart/2005/8/colors/accent1_3" csCatId="accent1" phldr="1"/>
      <dgm:spPr/>
      <dgm:t>
        <a:bodyPr/>
        <a:lstStyle/>
        <a:p>
          <a:endParaRPr lang="fr-FR"/>
        </a:p>
      </dgm:t>
    </dgm:pt>
    <dgm:pt modelId="{713182D3-7D2C-489C-868A-F75C37605E48}">
      <dgm:prSet phldrT="[Texte]" custT="1"/>
      <dgm:spPr>
        <a:solidFill>
          <a:schemeClr val="tx2"/>
        </a:solidFill>
      </dgm:spPr>
      <dgm:t>
        <a:bodyPr/>
        <a:lstStyle/>
        <a:p>
          <a:r>
            <a:rPr lang="fr-FR" sz="1800" b="1" noProof="0" dirty="0" smtClean="0">
              <a:solidFill>
                <a:schemeClr val="bg1"/>
              </a:solidFill>
              <a:latin typeface="+mn-lt"/>
            </a:rPr>
            <a:t>Les produits 2012 sont améliorés par les ressources publicitaires, qui vont revenir à une situation moins favorable en 2013 ; il est donc important de ne pas relâcher nos efforts de sponsoring et de maîtrise des coûts</a:t>
          </a:r>
          <a:endParaRPr lang="fr-FR" sz="1800" b="1" noProof="0" dirty="0">
            <a:solidFill>
              <a:schemeClr val="bg1"/>
            </a:solidFill>
            <a:latin typeface="+mn-lt"/>
          </a:endParaRPr>
        </a:p>
      </dgm:t>
    </dgm:pt>
    <dgm:pt modelId="{DB831F30-446D-4ED8-98C7-80A269C9F07C}" type="parTrans" cxnId="{ACDDE1B9-9F0D-4476-AAFA-854440711199}">
      <dgm:prSet/>
      <dgm:spPr/>
      <dgm:t>
        <a:bodyPr/>
        <a:lstStyle/>
        <a:p>
          <a:endParaRPr lang="fr-FR"/>
        </a:p>
      </dgm:t>
    </dgm:pt>
    <dgm:pt modelId="{1145329E-F4BB-4866-86BE-FE8F847D610D}" type="sibTrans" cxnId="{ACDDE1B9-9F0D-4476-AAFA-854440711199}">
      <dgm:prSet/>
      <dgm:spPr/>
      <dgm:t>
        <a:bodyPr/>
        <a:lstStyle/>
        <a:p>
          <a:endParaRPr lang="fr-FR"/>
        </a:p>
      </dgm:t>
    </dgm:pt>
    <dgm:pt modelId="{F6A12A66-FE0C-4893-8027-9580BA666705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FR" sz="1800" b="1" noProof="0" smtClean="0">
              <a:solidFill>
                <a:schemeClr val="bg1"/>
              </a:solidFill>
              <a:latin typeface="Calibri" charset="0"/>
            </a:rPr>
            <a:t>Un fonds </a:t>
          </a:r>
          <a:r>
            <a:rPr lang="fr-FR" sz="1800" b="1" noProof="0" smtClean="0">
              <a:solidFill>
                <a:schemeClr val="bg1"/>
              </a:solidFill>
              <a:latin typeface="+mn-lt"/>
            </a:rPr>
            <a:t>associatif</a:t>
          </a:r>
          <a:r>
            <a:rPr lang="fr-FR" sz="1800" b="1" noProof="0" smtClean="0">
              <a:solidFill>
                <a:schemeClr val="bg1"/>
              </a:solidFill>
              <a:latin typeface="Calibri" charset="0"/>
            </a:rPr>
            <a:t> de 186 K€ amputé des résultats des exercices 2008 à 2010, qui assure néanmoins toujours la pérennité de l’association et que nous commencons à reconstituer depuis 2011</a:t>
          </a:r>
          <a:endParaRPr lang="fr-FR" sz="1800" b="1" noProof="0">
            <a:solidFill>
              <a:schemeClr val="bg1"/>
            </a:solidFill>
          </a:endParaRPr>
        </a:p>
      </dgm:t>
    </dgm:pt>
    <dgm:pt modelId="{3E849CA5-16DA-426D-9181-9C6688B4790D}" type="sibTrans" cxnId="{C218A42B-D1BB-4132-A055-2A1DB323F973}">
      <dgm:prSet/>
      <dgm:spPr/>
      <dgm:t>
        <a:bodyPr/>
        <a:lstStyle/>
        <a:p>
          <a:endParaRPr lang="fr-FR"/>
        </a:p>
      </dgm:t>
    </dgm:pt>
    <dgm:pt modelId="{DD5846EB-4419-46B1-BFAE-308CBB7296B8}" type="parTrans" cxnId="{C218A42B-D1BB-4132-A055-2A1DB323F973}">
      <dgm:prSet/>
      <dgm:spPr/>
      <dgm:t>
        <a:bodyPr/>
        <a:lstStyle/>
        <a:p>
          <a:endParaRPr lang="fr-FR"/>
        </a:p>
      </dgm:t>
    </dgm:pt>
    <dgm:pt modelId="{A427E933-5BF8-4D65-A040-828E3AF5FBC3}" type="pres">
      <dgm:prSet presAssocID="{C87636E5-B121-408B-BB27-1FBD7A7E33C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BFC1F8BE-903E-4FB8-8120-834A175F7E7C}" type="pres">
      <dgm:prSet presAssocID="{F6A12A66-FE0C-4893-8027-9580BA666705}" presName="parentLin" presStyleCnt="0"/>
      <dgm:spPr/>
    </dgm:pt>
    <dgm:pt modelId="{2BAD74D9-BCD4-4367-A2EB-0152326654E6}" type="pres">
      <dgm:prSet presAssocID="{F6A12A66-FE0C-4893-8027-9580BA666705}" presName="parentLeftMargin" presStyleLbl="node1" presStyleIdx="0" presStyleCnt="2"/>
      <dgm:spPr/>
      <dgm:t>
        <a:bodyPr/>
        <a:lstStyle/>
        <a:p>
          <a:endParaRPr lang="fr-FR"/>
        </a:p>
      </dgm:t>
    </dgm:pt>
    <dgm:pt modelId="{BAD66730-9EF3-4D40-A144-0AEC41A04F9C}" type="pres">
      <dgm:prSet presAssocID="{F6A12A66-FE0C-4893-8027-9580BA666705}" presName="parentText" presStyleLbl="node1" presStyleIdx="0" presStyleCnt="2" custScaleX="13363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9C42FDA-2397-4D90-94E0-7829D09B5263}" type="pres">
      <dgm:prSet presAssocID="{F6A12A66-FE0C-4893-8027-9580BA666705}" presName="negativeSpace" presStyleCnt="0"/>
      <dgm:spPr/>
    </dgm:pt>
    <dgm:pt modelId="{7106AF95-5930-4339-8343-88546B5FF8BF}" type="pres">
      <dgm:prSet presAssocID="{F6A12A66-FE0C-4893-8027-9580BA666705}" presName="childText" presStyleLbl="conFgAcc1" presStyleIdx="0" presStyleCnt="2">
        <dgm:presLayoutVars>
          <dgm:bulletEnabled val="1"/>
        </dgm:presLayoutVars>
      </dgm:prSet>
      <dgm:spPr/>
    </dgm:pt>
    <dgm:pt modelId="{447CD74B-447C-49E9-A0AC-190D500A088A}" type="pres">
      <dgm:prSet presAssocID="{3E849CA5-16DA-426D-9181-9C6688B4790D}" presName="spaceBetweenRectangles" presStyleCnt="0"/>
      <dgm:spPr/>
    </dgm:pt>
    <dgm:pt modelId="{33B2D85A-EC45-4CF9-8ABA-FD81AF7108F6}" type="pres">
      <dgm:prSet presAssocID="{713182D3-7D2C-489C-868A-F75C37605E48}" presName="parentLin" presStyleCnt="0"/>
      <dgm:spPr/>
    </dgm:pt>
    <dgm:pt modelId="{939D46E9-DFB3-4B51-B399-4CCD89583B11}" type="pres">
      <dgm:prSet presAssocID="{713182D3-7D2C-489C-868A-F75C37605E48}" presName="parentLeftMargin" presStyleLbl="node1" presStyleIdx="0" presStyleCnt="2"/>
      <dgm:spPr/>
      <dgm:t>
        <a:bodyPr/>
        <a:lstStyle/>
        <a:p>
          <a:endParaRPr lang="fr-FR"/>
        </a:p>
      </dgm:t>
    </dgm:pt>
    <dgm:pt modelId="{2668C719-DF6D-4182-A91D-8C9E98720345}" type="pres">
      <dgm:prSet presAssocID="{713182D3-7D2C-489C-868A-F75C37605E48}" presName="parentText" presStyleLbl="node1" presStyleIdx="1" presStyleCnt="2" custScaleX="13319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042A4D7-CE3C-4CCA-886A-BD7EFC72C443}" type="pres">
      <dgm:prSet presAssocID="{713182D3-7D2C-489C-868A-F75C37605E48}" presName="negativeSpace" presStyleCnt="0"/>
      <dgm:spPr/>
    </dgm:pt>
    <dgm:pt modelId="{506913F9-0858-4E12-BC96-C512DC4C1CB2}" type="pres">
      <dgm:prSet presAssocID="{713182D3-7D2C-489C-868A-F75C37605E48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91F80E03-D1AC-D640-97FE-9D050BE3175A}" type="presOf" srcId="{F6A12A66-FE0C-4893-8027-9580BA666705}" destId="{2BAD74D9-BCD4-4367-A2EB-0152326654E6}" srcOrd="0" destOrd="0" presId="urn:microsoft.com/office/officeart/2005/8/layout/list1"/>
    <dgm:cxn modelId="{C218A42B-D1BB-4132-A055-2A1DB323F973}" srcId="{C87636E5-B121-408B-BB27-1FBD7A7E33CE}" destId="{F6A12A66-FE0C-4893-8027-9580BA666705}" srcOrd="0" destOrd="0" parTransId="{DD5846EB-4419-46B1-BFAE-308CBB7296B8}" sibTransId="{3E849CA5-16DA-426D-9181-9C6688B4790D}"/>
    <dgm:cxn modelId="{41149360-7F8A-6447-9077-D9A57D162C07}" type="presOf" srcId="{F6A12A66-FE0C-4893-8027-9580BA666705}" destId="{BAD66730-9EF3-4D40-A144-0AEC41A04F9C}" srcOrd="1" destOrd="0" presId="urn:microsoft.com/office/officeart/2005/8/layout/list1"/>
    <dgm:cxn modelId="{D7FD956C-7AAE-F547-88FB-EA845B33EA60}" type="presOf" srcId="{713182D3-7D2C-489C-868A-F75C37605E48}" destId="{2668C719-DF6D-4182-A91D-8C9E98720345}" srcOrd="1" destOrd="0" presId="urn:microsoft.com/office/officeart/2005/8/layout/list1"/>
    <dgm:cxn modelId="{167D1437-63B5-6C45-9037-B4322D3330AA}" type="presOf" srcId="{C87636E5-B121-408B-BB27-1FBD7A7E33CE}" destId="{A427E933-5BF8-4D65-A040-828E3AF5FBC3}" srcOrd="0" destOrd="0" presId="urn:microsoft.com/office/officeart/2005/8/layout/list1"/>
    <dgm:cxn modelId="{ACDDE1B9-9F0D-4476-AAFA-854440711199}" srcId="{C87636E5-B121-408B-BB27-1FBD7A7E33CE}" destId="{713182D3-7D2C-489C-868A-F75C37605E48}" srcOrd="1" destOrd="0" parTransId="{DB831F30-446D-4ED8-98C7-80A269C9F07C}" sibTransId="{1145329E-F4BB-4866-86BE-FE8F847D610D}"/>
    <dgm:cxn modelId="{C641189E-0565-524E-8188-3B1666CECC03}" type="presOf" srcId="{713182D3-7D2C-489C-868A-F75C37605E48}" destId="{939D46E9-DFB3-4B51-B399-4CCD89583B11}" srcOrd="0" destOrd="0" presId="urn:microsoft.com/office/officeart/2005/8/layout/list1"/>
    <dgm:cxn modelId="{BBCA31F3-2324-8740-AEA4-4E0474D696AF}" type="presParOf" srcId="{A427E933-5BF8-4D65-A040-828E3AF5FBC3}" destId="{BFC1F8BE-903E-4FB8-8120-834A175F7E7C}" srcOrd="0" destOrd="0" presId="urn:microsoft.com/office/officeart/2005/8/layout/list1"/>
    <dgm:cxn modelId="{2FD8FA2D-1EEC-5744-9BC5-239670837B95}" type="presParOf" srcId="{BFC1F8BE-903E-4FB8-8120-834A175F7E7C}" destId="{2BAD74D9-BCD4-4367-A2EB-0152326654E6}" srcOrd="0" destOrd="0" presId="urn:microsoft.com/office/officeart/2005/8/layout/list1"/>
    <dgm:cxn modelId="{7E7AF66E-1F72-334E-94BA-983CC9C9978F}" type="presParOf" srcId="{BFC1F8BE-903E-4FB8-8120-834A175F7E7C}" destId="{BAD66730-9EF3-4D40-A144-0AEC41A04F9C}" srcOrd="1" destOrd="0" presId="urn:microsoft.com/office/officeart/2005/8/layout/list1"/>
    <dgm:cxn modelId="{66D16C2E-DCED-6449-8BCF-3BC6894AAFBE}" type="presParOf" srcId="{A427E933-5BF8-4D65-A040-828E3AF5FBC3}" destId="{19C42FDA-2397-4D90-94E0-7829D09B5263}" srcOrd="1" destOrd="0" presId="urn:microsoft.com/office/officeart/2005/8/layout/list1"/>
    <dgm:cxn modelId="{132BAC59-A105-4347-832F-CBF67E3A6AA8}" type="presParOf" srcId="{A427E933-5BF8-4D65-A040-828E3AF5FBC3}" destId="{7106AF95-5930-4339-8343-88546B5FF8BF}" srcOrd="2" destOrd="0" presId="urn:microsoft.com/office/officeart/2005/8/layout/list1"/>
    <dgm:cxn modelId="{FC8EA322-5206-CF4B-AB47-DE0363ABA25C}" type="presParOf" srcId="{A427E933-5BF8-4D65-A040-828E3AF5FBC3}" destId="{447CD74B-447C-49E9-A0AC-190D500A088A}" srcOrd="3" destOrd="0" presId="urn:microsoft.com/office/officeart/2005/8/layout/list1"/>
    <dgm:cxn modelId="{69702C56-89AA-BC44-A0C2-D0E93C9771FA}" type="presParOf" srcId="{A427E933-5BF8-4D65-A040-828E3AF5FBC3}" destId="{33B2D85A-EC45-4CF9-8ABA-FD81AF7108F6}" srcOrd="4" destOrd="0" presId="urn:microsoft.com/office/officeart/2005/8/layout/list1"/>
    <dgm:cxn modelId="{A5CE400A-7AAF-3747-89E9-D8FCD84C016F}" type="presParOf" srcId="{33B2D85A-EC45-4CF9-8ABA-FD81AF7108F6}" destId="{939D46E9-DFB3-4B51-B399-4CCD89583B11}" srcOrd="0" destOrd="0" presId="urn:microsoft.com/office/officeart/2005/8/layout/list1"/>
    <dgm:cxn modelId="{A76F412A-DBC5-7745-A01C-222AA71306DE}" type="presParOf" srcId="{33B2D85A-EC45-4CF9-8ABA-FD81AF7108F6}" destId="{2668C719-DF6D-4182-A91D-8C9E98720345}" srcOrd="1" destOrd="0" presId="urn:microsoft.com/office/officeart/2005/8/layout/list1"/>
    <dgm:cxn modelId="{7469D10B-38F2-D54E-8F73-12B5F4C38B27}" type="presParOf" srcId="{A427E933-5BF8-4D65-A040-828E3AF5FBC3}" destId="{8042A4D7-CE3C-4CCA-886A-BD7EFC72C443}" srcOrd="5" destOrd="0" presId="urn:microsoft.com/office/officeart/2005/8/layout/list1"/>
    <dgm:cxn modelId="{DFEB888A-22B9-B641-AE0F-B16A50303314}" type="presParOf" srcId="{A427E933-5BF8-4D65-A040-828E3AF5FBC3}" destId="{506913F9-0858-4E12-BC96-C512DC4C1CB2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360D6C2-E022-4022-B2CC-B1B8C5689F8F}">
      <dsp:nvSpPr>
        <dsp:cNvPr id="0" name=""/>
        <dsp:cNvSpPr/>
      </dsp:nvSpPr>
      <dsp:spPr>
        <a:xfrm>
          <a:off x="0" y="594359"/>
          <a:ext cx="8352928" cy="264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8280" tIns="583184" rIns="648280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b="1" kern="1200" noProof="0" dirty="0" smtClean="0">
              <a:solidFill>
                <a:schemeClr val="tx2"/>
              </a:solidFill>
              <a:latin typeface="Calibri" charset="0"/>
            </a:rPr>
            <a:t>Une baisse des cotisations (-6.6%)</a:t>
          </a:r>
          <a:endParaRPr lang="fr-FR" sz="1800" b="1" kern="1200" noProof="0" dirty="0">
            <a:solidFill>
              <a:schemeClr val="tx2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b="1" kern="1200" noProof="0" smtClean="0">
              <a:solidFill>
                <a:schemeClr val="tx2"/>
              </a:solidFill>
              <a:latin typeface="Calibri" charset="0"/>
            </a:rPr>
            <a:t>Une très forte hausse des revenus publicitaires (+28%), fruit du changement de régie</a:t>
          </a:r>
          <a:endParaRPr lang="fr-FR" sz="1800" b="1" kern="1200" noProof="0">
            <a:solidFill>
              <a:schemeClr val="tx2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b="1" kern="1200" noProof="0" smtClean="0">
              <a:solidFill>
                <a:schemeClr val="tx2"/>
              </a:solidFill>
            </a:rPr>
            <a:t>Une forte amélioration des revenus de sponsoring (+127%) dans le cadre du partenariat avec le GENES</a:t>
          </a:r>
          <a:endParaRPr lang="fr-FR" sz="1800" b="1" kern="1200" noProof="0">
            <a:solidFill>
              <a:schemeClr val="tx2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b="1" kern="1200" noProof="0" smtClean="0">
              <a:solidFill>
                <a:schemeClr val="tx2"/>
              </a:solidFill>
              <a:latin typeface="Calibri" charset="0"/>
            </a:rPr>
            <a:t>De nouvelles provisions passées sur le fonds de solidarité</a:t>
          </a:r>
          <a:endParaRPr lang="fr-FR" sz="1800" b="1" kern="1200" noProof="0">
            <a:solidFill>
              <a:schemeClr val="tx2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b="1" kern="1200" noProof="0" smtClean="0">
              <a:solidFill>
                <a:schemeClr val="tx2"/>
              </a:solidFill>
              <a:latin typeface="Calibri" charset="0"/>
            </a:rPr>
            <a:t>Un résultat très positif, pour la première fois depuis 2007</a:t>
          </a:r>
          <a:endParaRPr lang="fr-FR" sz="1800" b="1" kern="1200" noProof="0">
            <a:solidFill>
              <a:schemeClr val="tx2"/>
            </a:solidFill>
          </a:endParaRPr>
        </a:p>
      </dsp:txBody>
      <dsp:txXfrm>
        <a:off x="0" y="594359"/>
        <a:ext cx="8352928" cy="2646000"/>
      </dsp:txXfrm>
    </dsp:sp>
    <dsp:sp modelId="{054D2281-9539-4402-A408-A6500377D987}">
      <dsp:nvSpPr>
        <dsp:cNvPr id="0" name=""/>
        <dsp:cNvSpPr/>
      </dsp:nvSpPr>
      <dsp:spPr>
        <a:xfrm>
          <a:off x="417646" y="7049"/>
          <a:ext cx="5847049" cy="99354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1005" tIns="0" rIns="221005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noProof="0" smtClean="0">
              <a:solidFill>
                <a:srgbClr val="FFFFFF"/>
              </a:solidFill>
              <a:latin typeface="Calibri" charset="0"/>
            </a:rPr>
            <a:t>Une année 2012 marquée par :</a:t>
          </a:r>
          <a:endParaRPr lang="fr-FR" sz="2800" kern="1200" noProof="0"/>
        </a:p>
      </dsp:txBody>
      <dsp:txXfrm>
        <a:off x="417646" y="7049"/>
        <a:ext cx="5847049" cy="99354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106AF95-5930-4339-8343-88546B5FF8BF}">
      <dsp:nvSpPr>
        <dsp:cNvPr id="0" name=""/>
        <dsp:cNvSpPr/>
      </dsp:nvSpPr>
      <dsp:spPr>
        <a:xfrm>
          <a:off x="0" y="559547"/>
          <a:ext cx="7632848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AD66730-9EF3-4D40-A144-0AEC41A04F9C}">
      <dsp:nvSpPr>
        <dsp:cNvPr id="0" name=""/>
        <dsp:cNvSpPr/>
      </dsp:nvSpPr>
      <dsp:spPr>
        <a:xfrm>
          <a:off x="381642" y="28187"/>
          <a:ext cx="7140109" cy="1062720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1952" tIns="0" rIns="201952" bIns="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noProof="0" smtClean="0">
              <a:solidFill>
                <a:schemeClr val="bg1"/>
              </a:solidFill>
              <a:latin typeface="Calibri" charset="0"/>
            </a:rPr>
            <a:t>Un fonds </a:t>
          </a:r>
          <a:r>
            <a:rPr lang="fr-FR" sz="1800" b="1" kern="1200" noProof="0" smtClean="0">
              <a:solidFill>
                <a:schemeClr val="bg1"/>
              </a:solidFill>
              <a:latin typeface="+mn-lt"/>
            </a:rPr>
            <a:t>associatif</a:t>
          </a:r>
          <a:r>
            <a:rPr lang="fr-FR" sz="1800" b="1" kern="1200" noProof="0" smtClean="0">
              <a:solidFill>
                <a:schemeClr val="bg1"/>
              </a:solidFill>
              <a:latin typeface="Calibri" charset="0"/>
            </a:rPr>
            <a:t> de 186 K€ amputé des résultats des exercices 2008 à 2010, qui assure néanmoins toujours la pérennité de l’association et que nous commencons à reconstituer depuis 2011</a:t>
          </a:r>
          <a:endParaRPr lang="fr-FR" sz="1800" b="1" kern="1200" noProof="0">
            <a:solidFill>
              <a:schemeClr val="bg1"/>
            </a:solidFill>
          </a:endParaRPr>
        </a:p>
      </dsp:txBody>
      <dsp:txXfrm>
        <a:off x="381642" y="28187"/>
        <a:ext cx="7140109" cy="1062720"/>
      </dsp:txXfrm>
    </dsp:sp>
    <dsp:sp modelId="{506913F9-0858-4E12-BC96-C512DC4C1CB2}">
      <dsp:nvSpPr>
        <dsp:cNvPr id="0" name=""/>
        <dsp:cNvSpPr/>
      </dsp:nvSpPr>
      <dsp:spPr>
        <a:xfrm>
          <a:off x="0" y="2192507"/>
          <a:ext cx="7632848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306246"/>
              <a:satOff val="-4392"/>
              <a:lumOff val="2561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668C719-DF6D-4182-A91D-8C9E98720345}">
      <dsp:nvSpPr>
        <dsp:cNvPr id="0" name=""/>
        <dsp:cNvSpPr/>
      </dsp:nvSpPr>
      <dsp:spPr>
        <a:xfrm>
          <a:off x="381642" y="1661148"/>
          <a:ext cx="7116600" cy="1062720"/>
        </a:xfrm>
        <a:prstGeom prst="roundRect">
          <a:avLst/>
        </a:prstGeom>
        <a:solidFill>
          <a:schemeClr val="tx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1952" tIns="0" rIns="20195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noProof="0" dirty="0" smtClean="0">
              <a:solidFill>
                <a:schemeClr val="bg1"/>
              </a:solidFill>
              <a:latin typeface="+mn-lt"/>
            </a:rPr>
            <a:t>Les produits 2012 sont améliorés par les ressources publicitaires, qui vont revenir à une situation moins favorable en 2013 ; il est donc important de ne pas relâcher nos efforts de sponsoring et de maîtrise des coûts</a:t>
          </a:r>
          <a:endParaRPr lang="fr-FR" sz="1800" b="1" kern="1200" noProof="0" dirty="0">
            <a:solidFill>
              <a:schemeClr val="bg1"/>
            </a:solidFill>
            <a:latin typeface="+mn-lt"/>
          </a:endParaRPr>
        </a:p>
      </dsp:txBody>
      <dsp:txXfrm>
        <a:off x="381642" y="1661148"/>
        <a:ext cx="7116600" cy="10627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0.69903</cdr:x>
      <cdr:y>0.95353</cdr:y>
    </cdr:from>
    <cdr:to>
      <cdr:x>0.80346</cdr:x>
      <cdr:y>1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6120680" y="4752528"/>
          <a:ext cx="914400" cy="2315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fr-FR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47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05238" y="0"/>
            <a:ext cx="291147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D6A416E2-141A-4C4A-BD7C-2CC8AB73D1FF}" type="datetimeFigureOut">
              <a:rPr lang="fr-FR"/>
              <a:pPr>
                <a:defRPr/>
              </a:pPr>
              <a:t>13/06/2013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372600"/>
            <a:ext cx="291147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05238" y="9372600"/>
            <a:ext cx="291147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5C7058F3-6433-4037-85B0-A064F5A9DFC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4830166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D9BBA-00BD-48BF-B82A-6B9767788878}" type="datetimeFigureOut">
              <a:rPr lang="fr-FR"/>
              <a:pPr>
                <a:defRPr/>
              </a:pPr>
              <a:t>13/06/2013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A839E-14CB-4C7E-9BCA-ACB14D7CAE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8137D-8CB2-4E1D-B2C5-9C3D6A473DC4}" type="datetimeFigureOut">
              <a:rPr lang="fr-FR"/>
              <a:pPr>
                <a:defRPr/>
              </a:pPr>
              <a:t>13/06/2013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60ECB-C463-4295-AB50-B2D2A4D42E5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A5E22-4C70-4F52-9A97-18DA6B278078}" type="datetimeFigureOut">
              <a:rPr lang="fr-FR"/>
              <a:pPr>
                <a:defRPr/>
              </a:pPr>
              <a:t>13/06/2013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6B2DF-74DE-4A66-848F-A3B16EF5515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CD2BD-DEA8-491E-BA1E-49035538B652}" type="datetimeFigureOut">
              <a:rPr lang="fr-FR"/>
              <a:pPr>
                <a:defRPr/>
              </a:pPr>
              <a:t>13/06/2013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969BE-DACE-472E-B008-69850FC309F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CEEBE-642A-4227-9E77-21D9174E29C6}" type="datetimeFigureOut">
              <a:rPr lang="fr-FR"/>
              <a:pPr>
                <a:defRPr/>
              </a:pPr>
              <a:t>13/06/2013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4A77A-0C33-4A50-8EC6-E882BA10461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5F70E-F061-4D1E-BF54-D48007960AE6}" type="datetimeFigureOut">
              <a:rPr lang="fr-FR"/>
              <a:pPr>
                <a:defRPr/>
              </a:pPr>
              <a:t>13/06/2013</a:t>
            </a:fld>
            <a:endParaRPr lang="fr-F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BD6D8-4E8E-42EB-8A14-0A9FDC0A4AF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A82F8-DBE5-46A3-8E48-5DCC74DDA92D}" type="datetimeFigureOut">
              <a:rPr lang="fr-FR"/>
              <a:pPr>
                <a:defRPr/>
              </a:pPr>
              <a:t>13/06/2013</a:t>
            </a:fld>
            <a:endParaRPr lang="fr-F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41823-C28E-48A8-90EA-FE1DD10BBD1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D12F1-EA58-4D9D-831B-01BC42623E84}" type="datetimeFigureOut">
              <a:rPr lang="fr-FR"/>
              <a:pPr>
                <a:defRPr/>
              </a:pPr>
              <a:t>13/06/2013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08E02-B57B-4C8C-8103-609F80A2A0D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 userDrawn="1"/>
        </p:nvSpPr>
        <p:spPr>
          <a:xfrm>
            <a:off x="0" y="981075"/>
            <a:ext cx="9144000" cy="58769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3" name="Isosceles Triangle 8"/>
          <p:cNvSpPr/>
          <p:nvPr userDrawn="1"/>
        </p:nvSpPr>
        <p:spPr>
          <a:xfrm rot="5400000">
            <a:off x="-142875" y="1195388"/>
            <a:ext cx="571500" cy="285750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0" dirty="0">
              <a:solidFill>
                <a:schemeClr val="accent1"/>
              </a:solidFill>
            </a:endParaRPr>
          </a:p>
        </p:txBody>
      </p:sp>
      <p:sp>
        <p:nvSpPr>
          <p:cNvPr id="4" name="Isosceles Triangle 9"/>
          <p:cNvSpPr/>
          <p:nvPr userDrawn="1"/>
        </p:nvSpPr>
        <p:spPr>
          <a:xfrm rot="16200000" flipH="1">
            <a:off x="8715375" y="6286500"/>
            <a:ext cx="571500" cy="285750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0"/>
          </a:p>
        </p:txBody>
      </p:sp>
      <p:sp>
        <p:nvSpPr>
          <p:cNvPr id="5" name="Rectangle 7"/>
          <p:cNvSpPr/>
          <p:nvPr userDrawn="1"/>
        </p:nvSpPr>
        <p:spPr>
          <a:xfrm>
            <a:off x="0" y="0"/>
            <a:ext cx="9144000" cy="980728"/>
          </a:xfrm>
          <a:prstGeom prst="rect">
            <a:avLst/>
          </a:prstGeom>
          <a:solidFill>
            <a:schemeClr val="tx2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40344-AB80-4F33-A6DC-525964543B81}" type="datetimeFigureOut">
              <a:rPr lang="fr-FR"/>
              <a:pPr>
                <a:defRPr/>
              </a:pPr>
              <a:t>13/06/2013</a:t>
            </a:fld>
            <a:endParaRPr lang="fr-F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307B3-19C6-4537-BE9A-62F1CD2E417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-603448"/>
            <a:ext cx="2267744" cy="2267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EB974-060D-4A2E-9B47-0E55E26FE979}" type="datetimeFigureOut">
              <a:rPr lang="fr-FR"/>
              <a:pPr>
                <a:defRPr/>
              </a:pPr>
              <a:t>13/06/2013</a:t>
            </a:fld>
            <a:endParaRPr lang="fr-F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01D4F-28A3-4B4E-83E7-AF185003466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5DF8E-30D6-48D9-AE28-B5D34D36FA1E}" type="datetimeFigureOut">
              <a:rPr lang="fr-FR"/>
              <a:pPr>
                <a:defRPr/>
              </a:pPr>
              <a:t>13/06/2013</a:t>
            </a:fld>
            <a:endParaRPr lang="fr-F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41BF0-A8BD-466F-9200-5DE44ADBBE8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fr-FR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E1C2A34-DFA1-4DB6-843A-A787059FA9E9}" type="datetimeFigureOut">
              <a:rPr lang="fr-FR"/>
              <a:pPr>
                <a:defRPr/>
              </a:pPr>
              <a:t>13/06/2013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79379C6-EE54-492A-B6B3-0CF3C0B6007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60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907704" y="188640"/>
            <a:ext cx="4643438" cy="582613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solidFill>
                  <a:schemeClr val="bg1"/>
                </a:solidFill>
              </a:rPr>
              <a:t>Bilan financier 2012</a:t>
            </a:r>
          </a:p>
        </p:txBody>
      </p:sp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xmlns="" val="1857775905"/>
              </p:ext>
            </p:extLst>
          </p:nvPr>
        </p:nvGraphicFramePr>
        <p:xfrm>
          <a:off x="395536" y="1772816"/>
          <a:ext cx="8352928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179512" y="5661248"/>
            <a:ext cx="842569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600" smtClean="0">
                <a:solidFill>
                  <a:schemeClr val="tx2"/>
                </a:solidFill>
                <a:latin typeface="Calibri" charset="0"/>
              </a:rPr>
              <a:t>Le résultat comptable est de +9 757€, contre +887 € en 2011</a:t>
            </a:r>
            <a:endParaRPr lang="fr-FR" sz="2600">
              <a:solidFill>
                <a:schemeClr val="tx2"/>
              </a:solidFill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899592" y="188640"/>
            <a:ext cx="7286625" cy="582613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solidFill>
                  <a:schemeClr val="bg1"/>
                </a:solidFill>
                <a:latin typeface="+mn-lt"/>
              </a:rPr>
              <a:t>Ce qui a changé depuis 2007</a:t>
            </a:r>
          </a:p>
        </p:txBody>
      </p:sp>
      <p:graphicFrame>
        <p:nvGraphicFramePr>
          <p:cNvPr id="6" name="Graphiqu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2331521"/>
              </p:ext>
            </p:extLst>
          </p:nvPr>
        </p:nvGraphicFramePr>
        <p:xfrm>
          <a:off x="323528" y="1124744"/>
          <a:ext cx="8683925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251520" y="5428381"/>
            <a:ext cx="871296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fr-FR" sz="1400" smtClean="0">
                <a:solidFill>
                  <a:schemeClr val="tx2"/>
                </a:solidFill>
                <a:latin typeface="Calibri" charset="0"/>
              </a:rPr>
              <a:t> Hausse des cotisations</a:t>
            </a:r>
          </a:p>
          <a:p>
            <a:pPr>
              <a:buFontTx/>
              <a:buChar char="-"/>
            </a:pPr>
            <a:r>
              <a:rPr lang="fr-FR" sz="1400" smtClean="0">
                <a:solidFill>
                  <a:schemeClr val="tx2"/>
                </a:solidFill>
                <a:latin typeface="Calibri" charset="0"/>
              </a:rPr>
              <a:t> Optimisation des coûts (annuaire, Variances, frais de fonctionnement, communication, AG)</a:t>
            </a:r>
          </a:p>
          <a:p>
            <a:pPr>
              <a:buFontTx/>
              <a:buChar char="-"/>
            </a:pPr>
            <a:r>
              <a:rPr lang="fr-FR" sz="1400" smtClean="0">
                <a:solidFill>
                  <a:schemeClr val="tx2"/>
                </a:solidFill>
                <a:latin typeface="Calibri" charset="0"/>
              </a:rPr>
              <a:t> Investissement dans les frais de personnel avec élargissement du périmetre d’intervention du délégué général</a:t>
            </a:r>
          </a:p>
          <a:p>
            <a:pPr>
              <a:buFontTx/>
              <a:buChar char="-"/>
            </a:pPr>
            <a:r>
              <a:rPr lang="fr-FR" sz="1400" smtClean="0">
                <a:solidFill>
                  <a:schemeClr val="tx2"/>
                </a:solidFill>
                <a:latin typeface="Calibri" charset="0"/>
              </a:rPr>
              <a:t> Creation d’une remise des diplômes</a:t>
            </a:r>
          </a:p>
          <a:p>
            <a:pPr>
              <a:buFontTx/>
              <a:buChar char="-"/>
            </a:pPr>
            <a:r>
              <a:rPr lang="fr-FR" sz="1400" smtClean="0">
                <a:solidFill>
                  <a:schemeClr val="tx2"/>
                </a:solidFill>
                <a:latin typeface="Calibri" charset="0"/>
              </a:rPr>
              <a:t> Participation de ENSAE Alumni aux associations de place</a:t>
            </a:r>
          </a:p>
          <a:p>
            <a:pPr>
              <a:buFontTx/>
              <a:buChar char="-"/>
            </a:pPr>
            <a:r>
              <a:rPr lang="fr-FR" sz="1400" smtClean="0">
                <a:solidFill>
                  <a:schemeClr val="tx2"/>
                </a:solidFill>
                <a:latin typeface="Calibri" charset="0"/>
              </a:rPr>
              <a:t> Non-récurrence des revenus exceptionnels</a:t>
            </a:r>
            <a:endParaRPr lang="fr-FR" sz="1400">
              <a:solidFill>
                <a:schemeClr val="tx2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94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xmlns="" val="2101436657"/>
              </p:ext>
            </p:extLst>
          </p:nvPr>
        </p:nvGraphicFramePr>
        <p:xfrm>
          <a:off x="827584" y="2348880"/>
          <a:ext cx="7632848" cy="3127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3"/>
          <p:cNvSpPr txBox="1">
            <a:spLocks/>
          </p:cNvSpPr>
          <p:nvPr/>
        </p:nvSpPr>
        <p:spPr bwMode="auto">
          <a:xfrm>
            <a:off x="1907704" y="188640"/>
            <a:ext cx="4643438" cy="58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Bilan financier 2012</a:t>
            </a:r>
          </a:p>
        </p:txBody>
      </p:sp>
    </p:spTree>
    <p:extLst>
      <p:ext uri="{BB962C8B-B14F-4D97-AF65-F5344CB8AC3E}">
        <p14:creationId xmlns:p14="http://schemas.microsoft.com/office/powerpoint/2010/main" xmlns="" val="146522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2267744" y="188640"/>
            <a:ext cx="4643438" cy="582613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solidFill>
                  <a:schemeClr val="bg1"/>
                </a:solidFill>
                <a:latin typeface="+mn-lt"/>
              </a:rPr>
              <a:t>Ressources</a:t>
            </a:r>
          </a:p>
        </p:txBody>
      </p:sp>
      <p:sp>
        <p:nvSpPr>
          <p:cNvPr id="14343" name="TextBox 13"/>
          <p:cNvSpPr txBox="1">
            <a:spLocks noChangeArrowheads="1"/>
          </p:cNvSpPr>
          <p:nvPr/>
        </p:nvSpPr>
        <p:spPr bwMode="auto">
          <a:xfrm>
            <a:off x="323528" y="5013176"/>
            <a:ext cx="842493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fr-FR" sz="1600" dirty="0" smtClean="0">
                <a:solidFill>
                  <a:schemeClr val="tx2"/>
                </a:solidFill>
                <a:latin typeface="Calibri" charset="0"/>
              </a:rPr>
              <a:t> Baisse sensible des cotisations, malgré une hausse des dons</a:t>
            </a:r>
          </a:p>
          <a:p>
            <a:pPr>
              <a:buFontTx/>
              <a:buChar char="-"/>
            </a:pPr>
            <a:r>
              <a:rPr lang="fr-FR" sz="1600" dirty="0" smtClean="0">
                <a:solidFill>
                  <a:schemeClr val="tx2"/>
                </a:solidFill>
                <a:latin typeface="Calibri" charset="0"/>
              </a:rPr>
              <a:t> Amélioration très visible des ressources publicitaires suite à la négociation avec la régie FFE</a:t>
            </a:r>
          </a:p>
          <a:p>
            <a:pPr>
              <a:buFontTx/>
              <a:buChar char="-"/>
            </a:pPr>
            <a:r>
              <a:rPr lang="fr-FR" sz="1600" dirty="0" smtClean="0">
                <a:solidFill>
                  <a:schemeClr val="tx2"/>
                </a:solidFill>
                <a:latin typeface="Calibri" charset="0"/>
              </a:rPr>
              <a:t> Reprise des ventes d’annuaire et innovation avec la vente de Variances</a:t>
            </a:r>
          </a:p>
          <a:p>
            <a:pPr>
              <a:buFontTx/>
              <a:buChar char="-"/>
            </a:pPr>
            <a:r>
              <a:rPr lang="fr-FR" sz="1600" dirty="0" smtClean="0">
                <a:solidFill>
                  <a:schemeClr val="tx2"/>
                </a:solidFill>
                <a:latin typeface="Calibri" charset="0"/>
              </a:rPr>
              <a:t> Développement des ventes de sponsoring </a:t>
            </a:r>
          </a:p>
          <a:p>
            <a:pPr>
              <a:buFontTx/>
              <a:buChar char="-"/>
            </a:pPr>
            <a:r>
              <a:rPr lang="fr-FR" sz="1600" dirty="0" smtClean="0">
                <a:solidFill>
                  <a:schemeClr val="tx2"/>
                </a:solidFill>
                <a:latin typeface="Calibri" charset="0"/>
              </a:rPr>
              <a:t> Apparition des produits liés au partenariat avec le GENES</a:t>
            </a:r>
            <a:endParaRPr lang="fr-FR" sz="1600" dirty="0">
              <a:solidFill>
                <a:schemeClr val="tx2"/>
              </a:solidFill>
              <a:latin typeface="Calibri" charset="0"/>
            </a:endParaRPr>
          </a:p>
        </p:txBody>
      </p:sp>
      <p:graphicFrame>
        <p:nvGraphicFramePr>
          <p:cNvPr id="5" name="Graphiqu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31425642"/>
              </p:ext>
            </p:extLst>
          </p:nvPr>
        </p:nvGraphicFramePr>
        <p:xfrm>
          <a:off x="323528" y="1124744"/>
          <a:ext cx="8426263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2267744" y="188640"/>
            <a:ext cx="4643438" cy="582613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solidFill>
                  <a:schemeClr val="bg1"/>
                </a:solidFill>
                <a:latin typeface="+mn-lt"/>
              </a:rPr>
              <a:t>Charges</a:t>
            </a:r>
          </a:p>
        </p:txBody>
      </p:sp>
      <p:sp>
        <p:nvSpPr>
          <p:cNvPr id="15367" name="TextBox 7"/>
          <p:cNvSpPr txBox="1">
            <a:spLocks noChangeArrowheads="1"/>
          </p:cNvSpPr>
          <p:nvPr/>
        </p:nvSpPr>
        <p:spPr bwMode="auto">
          <a:xfrm>
            <a:off x="251520" y="4941168"/>
            <a:ext cx="8712968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fr-FR" sz="1400" dirty="0" smtClean="0">
                <a:solidFill>
                  <a:schemeClr val="tx2"/>
                </a:solidFill>
                <a:latin typeface="Calibri" charset="0"/>
              </a:rPr>
              <a:t> Stabilité du coût de Variances, de l’annuaire, de l’Assemblée Générale</a:t>
            </a:r>
          </a:p>
          <a:p>
            <a:pPr>
              <a:buFontTx/>
              <a:buChar char="-"/>
            </a:pPr>
            <a:r>
              <a:rPr lang="fr-FR" sz="1400" dirty="0" smtClean="0">
                <a:solidFill>
                  <a:schemeClr val="tx2"/>
                </a:solidFill>
                <a:latin typeface="Calibri" charset="0"/>
              </a:rPr>
              <a:t> Augmentation des frais de personnel liée à une augmentation et à des régularisations de rémunération</a:t>
            </a:r>
          </a:p>
          <a:p>
            <a:pPr>
              <a:buFontTx/>
              <a:buChar char="-"/>
            </a:pPr>
            <a:r>
              <a:rPr lang="fr-FR" sz="1400" dirty="0" smtClean="0">
                <a:solidFill>
                  <a:schemeClr val="tx2"/>
                </a:solidFill>
                <a:latin typeface="Calibri" charset="0"/>
              </a:rPr>
              <a:t> Reprise des investissements sur le site Web</a:t>
            </a:r>
          </a:p>
          <a:p>
            <a:pPr>
              <a:buFontTx/>
              <a:buChar char="-"/>
            </a:pPr>
            <a:r>
              <a:rPr lang="fr-FR" sz="1400" dirty="0" smtClean="0">
                <a:solidFill>
                  <a:schemeClr val="tx2"/>
                </a:solidFill>
                <a:latin typeface="Calibri" charset="0"/>
              </a:rPr>
              <a:t> Forte augmentation des subventions aux activités des élèves de l’ENSAE (Forum, BDE, ENSAE Solidaire, </a:t>
            </a:r>
            <a:r>
              <a:rPr lang="fr-FR" sz="1400" dirty="0" err="1" smtClean="0">
                <a:solidFill>
                  <a:schemeClr val="tx2"/>
                </a:solidFill>
                <a:latin typeface="Calibri" charset="0"/>
              </a:rPr>
              <a:t>Cheer’up</a:t>
            </a:r>
            <a:r>
              <a:rPr lang="fr-FR" sz="1400" dirty="0" smtClean="0">
                <a:solidFill>
                  <a:schemeClr val="tx2"/>
                </a:solidFill>
                <a:latin typeface="Calibri" charset="0"/>
              </a:rPr>
              <a:t>)</a:t>
            </a:r>
          </a:p>
          <a:p>
            <a:pPr>
              <a:buFontTx/>
              <a:buChar char="-"/>
            </a:pPr>
            <a:r>
              <a:rPr lang="fr-FR" sz="1400" dirty="0" smtClean="0">
                <a:solidFill>
                  <a:schemeClr val="tx2"/>
                </a:solidFill>
                <a:latin typeface="Calibri" charset="0"/>
              </a:rPr>
              <a:t> Apparition des coûts liés à la recherche de sponsors</a:t>
            </a:r>
          </a:p>
          <a:p>
            <a:pPr>
              <a:buFontTx/>
              <a:buChar char="-"/>
            </a:pPr>
            <a:r>
              <a:rPr lang="fr-FR" sz="1400" dirty="0" smtClean="0">
                <a:solidFill>
                  <a:schemeClr val="tx2"/>
                </a:solidFill>
                <a:latin typeface="Calibri" charset="0"/>
              </a:rPr>
              <a:t> Abandon d’une créance due par un partenaire historique sur le sponsoring pour 5 500 euros</a:t>
            </a:r>
          </a:p>
          <a:p>
            <a:pPr>
              <a:buFontTx/>
              <a:buChar char="-"/>
            </a:pPr>
            <a:r>
              <a:rPr lang="fr-FR" sz="1400" dirty="0" smtClean="0">
                <a:solidFill>
                  <a:schemeClr val="tx2"/>
                </a:solidFill>
                <a:latin typeface="Calibri" charset="0"/>
              </a:rPr>
              <a:t> Une hausse temporaire des frais de fonctionnement liée a des régularisations</a:t>
            </a:r>
            <a:endParaRPr lang="fr-FR" sz="1400" dirty="0">
              <a:solidFill>
                <a:schemeClr val="tx2"/>
              </a:solidFill>
              <a:latin typeface="Calibri" charset="0"/>
            </a:endParaRPr>
          </a:p>
        </p:txBody>
      </p:sp>
      <p:graphicFrame>
        <p:nvGraphicFramePr>
          <p:cNvPr id="6" name="Graphiqu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08312922"/>
              </p:ext>
            </p:extLst>
          </p:nvPr>
        </p:nvGraphicFramePr>
        <p:xfrm>
          <a:off x="251520" y="1124744"/>
          <a:ext cx="8712968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755576" y="188640"/>
            <a:ext cx="7286625" cy="582613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solidFill>
                  <a:schemeClr val="bg1"/>
                </a:solidFill>
                <a:latin typeface="+mn-lt"/>
              </a:rPr>
              <a:t>A quoi ont servi nos cotisations ?</a:t>
            </a:r>
          </a:p>
        </p:txBody>
      </p:sp>
      <p:graphicFrame>
        <p:nvGraphicFramePr>
          <p:cNvPr id="6" name="Graphiqu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47620728"/>
              </p:ext>
            </p:extLst>
          </p:nvPr>
        </p:nvGraphicFramePr>
        <p:xfrm>
          <a:off x="179512" y="1412776"/>
          <a:ext cx="8755934" cy="49841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6248212" y="5992292"/>
            <a:ext cx="5405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0" dirty="0" smtClean="0">
                <a:latin typeface="+mn-lt"/>
              </a:rPr>
              <a:t>&gt; 2012</a:t>
            </a:r>
            <a:endParaRPr lang="fr-FR" sz="1000" b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2195736" y="188640"/>
            <a:ext cx="4643438" cy="582613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solidFill>
                  <a:schemeClr val="bg1"/>
                </a:solidFill>
                <a:latin typeface="+mn-lt"/>
              </a:rPr>
              <a:t>Evolution du résultat</a:t>
            </a:r>
          </a:p>
        </p:txBody>
      </p:sp>
      <p:graphicFrame>
        <p:nvGraphicFramePr>
          <p:cNvPr id="7" name="Graphiqu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38838494"/>
              </p:ext>
            </p:extLst>
          </p:nvPr>
        </p:nvGraphicFramePr>
        <p:xfrm>
          <a:off x="467545" y="1412776"/>
          <a:ext cx="8352928" cy="48368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899592" y="188640"/>
            <a:ext cx="7286625" cy="582613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solidFill>
                  <a:schemeClr val="bg1"/>
                </a:solidFill>
                <a:latin typeface="+mn-lt"/>
              </a:rPr>
              <a:t>Compte de résultat de l’exercice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94084334"/>
              </p:ext>
            </p:extLst>
          </p:nvPr>
        </p:nvGraphicFramePr>
        <p:xfrm>
          <a:off x="1619672" y="1268760"/>
          <a:ext cx="5688631" cy="5184576"/>
        </p:xfrm>
        <a:graphic>
          <a:graphicData uri="http://schemas.openxmlformats.org/drawingml/2006/table">
            <a:tbl>
              <a:tblPr/>
              <a:tblGrid>
                <a:gridCol w="2374867"/>
                <a:gridCol w="828441"/>
                <a:gridCol w="828441"/>
                <a:gridCol w="828441"/>
                <a:gridCol w="828441"/>
              </a:tblGrid>
              <a:tr h="191305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Produits</a:t>
                      </a:r>
                      <a:endParaRPr lang="fr-FR" sz="10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2009</a:t>
                      </a:r>
                    </a:p>
                  </a:txBody>
                  <a:tcPr marL="9382" marR="9382" marT="93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D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2010</a:t>
                      </a:r>
                    </a:p>
                  </a:txBody>
                  <a:tcPr marL="9382" marR="9382" marT="93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D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2011</a:t>
                      </a:r>
                    </a:p>
                  </a:txBody>
                  <a:tcPr marL="9382" marR="9382" marT="93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D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2012</a:t>
                      </a:r>
                    </a:p>
                  </a:txBody>
                  <a:tcPr marL="9382" marR="9382" marT="93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D4"/>
                    </a:solidFill>
                  </a:tcPr>
                </a:tc>
              </a:tr>
              <a:tr h="139717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Cotisations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62,033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60,727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62,594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58,432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9717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Dons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630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3,000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2,290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2,735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9717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Cotisations et dons ENSAE Solidaire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10,321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10,458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10,737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6,882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9717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Publicités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46,630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48,850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54,200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69,500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9717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Ventes d'annuaire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2,250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8,350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-2,950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6,500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9717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Sponsoring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15,455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21,545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15,000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39,500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9717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Partenariat GENES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40,000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9717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Petits-déjeuners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4,145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5,540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4,195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3,545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9717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Prestations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2,000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2,500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9717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Autres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868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845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9717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1" i="0" u="none" strike="noStrike" dirty="0">
                          <a:effectLst/>
                          <a:latin typeface="Arial"/>
                        </a:rPr>
                        <a:t>Total des </a:t>
                      </a:r>
                      <a:r>
                        <a:rPr lang="fr-FR" sz="700" b="1" i="0" u="none" strike="noStrike" dirty="0" smtClean="0">
                          <a:effectLst/>
                          <a:latin typeface="Arial"/>
                        </a:rPr>
                        <a:t>produits</a:t>
                      </a:r>
                      <a:endParaRPr lang="fr-FR" sz="700" b="1" i="0" u="none" strike="noStrike" dirty="0">
                        <a:effectLst/>
                        <a:latin typeface="Arial"/>
                      </a:endParaRP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1" i="0" u="none" strike="noStrike">
                          <a:effectLst/>
                          <a:latin typeface="Arial"/>
                        </a:rPr>
                        <a:t>141,465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1" i="0" u="none" strike="noStrike">
                          <a:effectLst/>
                          <a:latin typeface="Arial"/>
                        </a:rPr>
                        <a:t>158,474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1" i="0" u="none" strike="noStrike">
                          <a:effectLst/>
                          <a:latin typeface="Arial"/>
                        </a:rPr>
                        <a:t>148,934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1" i="0" u="none" strike="noStrike">
                          <a:effectLst/>
                          <a:latin typeface="Arial"/>
                        </a:rPr>
                        <a:t>230,438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9717"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effectLst/>
                        <a:latin typeface="Verdana"/>
                      </a:endParaRP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effectLst/>
                        <a:latin typeface="Verdana"/>
                      </a:endParaRP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effectLst/>
                        <a:latin typeface="Verdana"/>
                      </a:endParaRP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effectLst/>
                        <a:latin typeface="Verdana"/>
                      </a:endParaRP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effectLst/>
                        <a:latin typeface="Verdana"/>
                      </a:endParaRP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05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Charges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2009</a:t>
                      </a:r>
                    </a:p>
                  </a:txBody>
                  <a:tcPr marL="9382" marR="9382" marT="93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D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2010</a:t>
                      </a:r>
                    </a:p>
                  </a:txBody>
                  <a:tcPr marL="9382" marR="9382" marT="93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D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2011</a:t>
                      </a:r>
                    </a:p>
                  </a:txBody>
                  <a:tcPr marL="9382" marR="9382" marT="93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D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2012</a:t>
                      </a:r>
                    </a:p>
                  </a:txBody>
                  <a:tcPr marL="9382" marR="9382" marT="93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D4"/>
                    </a:solidFill>
                  </a:tcPr>
                </a:tc>
              </a:tr>
              <a:tr h="139717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Frais de personnel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45,023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51,596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53,434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72,270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9717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Prestations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2,001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9717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Annuaire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15,929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10,898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10,838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11,702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9717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Variances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27,829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40,492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35,134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36,612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9717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Petits-déjeuners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4,588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5,649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3,822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5,268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9717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Site Web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13,421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6,370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1,609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4,035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9717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ENSAE Solidaire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13,658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14,458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11,040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11,710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9717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Assemblée générale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8,191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9,469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2,797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2,875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9717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Remise des diplômes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9,847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11,447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11,701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11,636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9717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Subventions activités élèves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65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4,301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3,501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7,750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9717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Cotisations ENSAE Alumni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3,628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2,750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4,147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4,160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9717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Communication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7,831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2,250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53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299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9717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Recherche de sponsors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37,375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9717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Sponsoring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5,500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9717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Frais de fonctionnement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8,151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7,889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7,958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10,107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9717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1" i="0" u="none" strike="noStrike">
                          <a:effectLst/>
                          <a:latin typeface="Arial"/>
                        </a:rPr>
                        <a:t>Total des charges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1" i="0" u="none" strike="noStrike">
                          <a:effectLst/>
                          <a:latin typeface="Arial"/>
                        </a:rPr>
                        <a:t>158,161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1" i="0" u="none" strike="noStrike">
                          <a:effectLst/>
                          <a:latin typeface="Arial"/>
                        </a:rPr>
                        <a:t>167,570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1" i="0" u="none" strike="noStrike">
                          <a:effectLst/>
                          <a:latin typeface="Arial"/>
                        </a:rPr>
                        <a:t>148,036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1" i="0" u="none" strike="noStrike">
                          <a:effectLst/>
                          <a:latin typeface="Arial"/>
                        </a:rPr>
                        <a:t>221,297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9717"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effectLst/>
                        <a:latin typeface="Verdana"/>
                      </a:endParaRP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effectLst/>
                        <a:latin typeface="Verdana"/>
                      </a:endParaRP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effectLst/>
                        <a:latin typeface="Verdana"/>
                      </a:endParaRP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effectLst/>
                        <a:latin typeface="Verdana"/>
                      </a:endParaRP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effectLst/>
                        <a:latin typeface="Verdana"/>
                      </a:endParaRP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05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Résultat</a:t>
                      </a:r>
                      <a:endParaRPr lang="fr-FR" sz="10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2009</a:t>
                      </a:r>
                    </a:p>
                  </a:txBody>
                  <a:tcPr marL="9382" marR="9382" marT="93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D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2010</a:t>
                      </a:r>
                    </a:p>
                  </a:txBody>
                  <a:tcPr marL="9382" marR="9382" marT="93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D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2011</a:t>
                      </a:r>
                    </a:p>
                  </a:txBody>
                  <a:tcPr marL="9382" marR="9382" marT="93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D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2012</a:t>
                      </a:r>
                    </a:p>
                  </a:txBody>
                  <a:tcPr marL="9382" marR="9382" marT="93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D4"/>
                    </a:solidFill>
                  </a:tcPr>
                </a:tc>
              </a:tr>
              <a:tr h="139717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Résultat d'exploitation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-16,695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-9,096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898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9,141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9717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Résultat financier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2,990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2,134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-11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616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9717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Résultat exceptionnel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2,500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1,630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9717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1" i="0" u="none" strike="noStrike">
                          <a:effectLst/>
                          <a:latin typeface="Arial"/>
                        </a:rPr>
                        <a:t>Total du résultat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1" i="0" u="none" strike="noStrike">
                          <a:effectLst/>
                          <a:latin typeface="Arial"/>
                        </a:rPr>
                        <a:t>-11,205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1" i="0" u="none" strike="noStrike">
                          <a:effectLst/>
                          <a:latin typeface="Arial"/>
                        </a:rPr>
                        <a:t>-5,332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1" i="0" u="none" strike="noStrike">
                          <a:effectLst/>
                          <a:latin typeface="Arial"/>
                        </a:rPr>
                        <a:t>887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1" i="0" u="none" strike="noStrike" dirty="0">
                          <a:effectLst/>
                          <a:latin typeface="Arial"/>
                        </a:rPr>
                        <a:t>9,757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899592" y="188640"/>
            <a:ext cx="7286625" cy="582613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solidFill>
                  <a:schemeClr val="bg1"/>
                </a:solidFill>
                <a:latin typeface="+mn-lt"/>
              </a:rPr>
              <a:t>Bilan de l’association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18859065"/>
              </p:ext>
            </p:extLst>
          </p:nvPr>
        </p:nvGraphicFramePr>
        <p:xfrm>
          <a:off x="1043610" y="1700811"/>
          <a:ext cx="7128790" cy="4320476"/>
        </p:xfrm>
        <a:graphic>
          <a:graphicData uri="http://schemas.openxmlformats.org/drawingml/2006/table">
            <a:tbl>
              <a:tblPr/>
              <a:tblGrid>
                <a:gridCol w="2976098"/>
                <a:gridCol w="1038173"/>
                <a:gridCol w="1038173"/>
                <a:gridCol w="1038173"/>
                <a:gridCol w="1038173"/>
              </a:tblGrid>
              <a:tr h="247184"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effectLst/>
                        <a:latin typeface="Verdana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2009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D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2010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D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2011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D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2012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D4"/>
                    </a:solidFill>
                  </a:tcPr>
                </a:tc>
              </a:tr>
              <a:tr h="226294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effectLst/>
                          <a:latin typeface="Arial"/>
                        </a:rPr>
                        <a:t>Actif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effectLst/>
                          <a:latin typeface="Arial"/>
                        </a:rPr>
                        <a:t>204,275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effectLst/>
                          <a:latin typeface="Arial"/>
                        </a:rPr>
                        <a:t>210,142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effectLst/>
                          <a:latin typeface="Arial"/>
                        </a:rPr>
                        <a:t>229,061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effectLst/>
                          <a:latin typeface="Arial"/>
                        </a:rPr>
                        <a:t>269,066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294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Prêts fonds de solidarité</a:t>
                      </a:r>
                    </a:p>
                  </a:txBody>
                  <a:tcPr marL="3048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13,224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11,724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11,674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13,600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294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Titres de participation</a:t>
                      </a:r>
                    </a:p>
                  </a:txBody>
                  <a:tcPr marL="3048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5,000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5,000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5,000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294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Avances et comptes versés</a:t>
                      </a:r>
                    </a:p>
                  </a:txBody>
                  <a:tcPr marL="3048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400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294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Usagers et comptes rattachés</a:t>
                      </a:r>
                    </a:p>
                  </a:txBody>
                  <a:tcPr marL="3048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8,565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11,450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51,755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80,035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294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Comptes affiliés</a:t>
                      </a:r>
                    </a:p>
                  </a:txBody>
                  <a:tcPr marL="3048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630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630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630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294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Autres créances</a:t>
                      </a:r>
                    </a:p>
                  </a:txBody>
                  <a:tcPr marL="3048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2,560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2,560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410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294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Valeurs mobilières de placement</a:t>
                      </a:r>
                    </a:p>
                  </a:txBody>
                  <a:tcPr marL="3048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30,000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30,000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30,000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30,000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294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Disponibilités</a:t>
                      </a:r>
                    </a:p>
                  </a:txBody>
                  <a:tcPr marL="3048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144,767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144,603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128,522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139,102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294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Charges constatées d'avance</a:t>
                      </a:r>
                    </a:p>
                  </a:txBody>
                  <a:tcPr marL="3048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4,758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4,174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1,069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599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294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effectLst/>
                          <a:latin typeface="Arial"/>
                        </a:rPr>
                        <a:t>Passif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effectLst/>
                          <a:latin typeface="Arial"/>
                        </a:rPr>
                        <a:t>204,275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effectLst/>
                          <a:latin typeface="Arial"/>
                        </a:rPr>
                        <a:t>210,142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effectLst/>
                          <a:latin typeface="Arial"/>
                        </a:rPr>
                        <a:t>229,061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effectLst/>
                          <a:latin typeface="Arial"/>
                        </a:rPr>
                        <a:t>269,066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294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Fonds statutaires</a:t>
                      </a:r>
                    </a:p>
                  </a:txBody>
                  <a:tcPr marL="3048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201,730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190,525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185,193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186,080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294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Résultats de l'exercice</a:t>
                      </a:r>
                    </a:p>
                  </a:txBody>
                  <a:tcPr marL="3048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-11,205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-5,332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887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9,757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294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Emprunts et dettes</a:t>
                      </a:r>
                    </a:p>
                  </a:txBody>
                  <a:tcPr marL="3048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294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Dettes fournisseurs et comptes rattachés</a:t>
                      </a:r>
                    </a:p>
                  </a:txBody>
                  <a:tcPr marL="3048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2,305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18,963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28,226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54,614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294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Dettes fiscales et sociales</a:t>
                      </a:r>
                    </a:p>
                  </a:txBody>
                  <a:tcPr marL="3048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7,541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5,986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11,289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14,475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294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Autres dettes</a:t>
                      </a:r>
                    </a:p>
                  </a:txBody>
                  <a:tcPr marL="3048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3,466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4,140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294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Produits constatés d'avance</a:t>
                      </a:r>
                    </a:p>
                  </a:txBody>
                  <a:tcPr marL="3048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3,900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8527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899592" y="188640"/>
            <a:ext cx="7286625" cy="582613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solidFill>
                  <a:schemeClr val="bg1"/>
                </a:solidFill>
                <a:latin typeface="+mn-lt"/>
              </a:rPr>
              <a:t>Un budget ambitieux pour 2013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47468993"/>
              </p:ext>
            </p:extLst>
          </p:nvPr>
        </p:nvGraphicFramePr>
        <p:xfrm>
          <a:off x="1403647" y="1268746"/>
          <a:ext cx="6296135" cy="5217453"/>
        </p:xfrm>
        <a:graphic>
          <a:graphicData uri="http://schemas.openxmlformats.org/drawingml/2006/table">
            <a:tbl>
              <a:tblPr/>
              <a:tblGrid>
                <a:gridCol w="2294355"/>
                <a:gridCol w="800356"/>
                <a:gridCol w="800356"/>
                <a:gridCol w="800356"/>
                <a:gridCol w="800356"/>
                <a:gridCol w="800356"/>
              </a:tblGrid>
              <a:tr h="192518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Produits</a:t>
                      </a:r>
                      <a:endParaRPr lang="fr-FR" sz="10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2009</a:t>
                      </a:r>
                    </a:p>
                  </a:txBody>
                  <a:tcPr marL="9382" marR="9382" marT="93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D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2010</a:t>
                      </a:r>
                    </a:p>
                  </a:txBody>
                  <a:tcPr marL="9382" marR="9382" marT="93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D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2011</a:t>
                      </a:r>
                    </a:p>
                  </a:txBody>
                  <a:tcPr marL="9382" marR="9382" marT="93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D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2012</a:t>
                      </a:r>
                    </a:p>
                  </a:txBody>
                  <a:tcPr marL="9382" marR="9382" marT="93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D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8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Budget 2013</a:t>
                      </a:r>
                    </a:p>
                  </a:txBody>
                  <a:tcPr marL="9382" marR="9382" marT="93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CCFF"/>
                    </a:solidFill>
                  </a:tcPr>
                </a:tc>
              </a:tr>
              <a:tr h="140603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Cotisations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62,033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60,727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62,594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58,432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60,000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603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Dons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630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3,000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2,290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2,735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1,000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603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Cotisations et dons ENSAE Solidaire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10,321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10,458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10,737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6,882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8,000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603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Publicités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46,630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48,850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54,200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69,500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 dirty="0">
                          <a:effectLst/>
                          <a:latin typeface="Arial"/>
                        </a:rPr>
                        <a:t>55,000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603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Ventes d'annuaire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2,250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8,350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-2,950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6,500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 dirty="0" smtClean="0">
                          <a:effectLst/>
                          <a:latin typeface="Arial"/>
                        </a:rPr>
                        <a:t>1,500</a:t>
                      </a:r>
                      <a:endParaRPr lang="fr-FR" sz="700" b="0" i="0" u="none" strike="noStrike" dirty="0">
                        <a:effectLst/>
                        <a:latin typeface="Arial"/>
                      </a:endParaRP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603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Sponsoring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15,455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21,545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15,000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39,500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 dirty="0" smtClean="0">
                          <a:effectLst/>
                          <a:latin typeface="Arial"/>
                        </a:rPr>
                        <a:t>30,000</a:t>
                      </a:r>
                      <a:endParaRPr lang="fr-FR" sz="700" b="0" i="0" u="none" strike="noStrike" dirty="0">
                        <a:effectLst/>
                        <a:latin typeface="Arial"/>
                      </a:endParaRP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603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Partenariat GENES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40,000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25,000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603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Petits-déjeuners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4,145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5,540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4,195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3,545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4,000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603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Prestations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2,000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2,500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2,000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603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Autres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868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845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603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1" i="0" u="none" strike="noStrike" dirty="0">
                          <a:effectLst/>
                          <a:latin typeface="Arial"/>
                        </a:rPr>
                        <a:t>Total des </a:t>
                      </a:r>
                      <a:r>
                        <a:rPr lang="fr-FR" sz="700" b="1" i="0" u="none" strike="noStrike" dirty="0" smtClean="0">
                          <a:effectLst/>
                          <a:latin typeface="Arial"/>
                        </a:rPr>
                        <a:t>produits</a:t>
                      </a:r>
                      <a:endParaRPr lang="fr-FR" sz="700" b="1" i="0" u="none" strike="noStrike" dirty="0">
                        <a:effectLst/>
                        <a:latin typeface="Arial"/>
                      </a:endParaRP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1" i="0" u="none" strike="noStrike">
                          <a:effectLst/>
                          <a:latin typeface="Arial"/>
                        </a:rPr>
                        <a:t>141,465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1" i="0" u="none" strike="noStrike">
                          <a:effectLst/>
                          <a:latin typeface="Arial"/>
                        </a:rPr>
                        <a:t>158,474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1" i="0" u="none" strike="noStrike">
                          <a:effectLst/>
                          <a:latin typeface="Arial"/>
                        </a:rPr>
                        <a:t>148,934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1" i="0" u="none" strike="noStrike">
                          <a:effectLst/>
                          <a:latin typeface="Arial"/>
                        </a:rPr>
                        <a:t>230,438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1" i="0" u="none" strike="noStrike" dirty="0" smtClean="0">
                          <a:effectLst/>
                          <a:latin typeface="Arial"/>
                        </a:rPr>
                        <a:t>186,500</a:t>
                      </a:r>
                      <a:endParaRPr lang="fr-FR" sz="700" b="1" i="0" u="none" strike="noStrike" dirty="0">
                        <a:effectLst/>
                        <a:latin typeface="Arial"/>
                      </a:endParaRP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603"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effectLst/>
                        <a:latin typeface="Verdana"/>
                      </a:endParaRP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effectLst/>
                        <a:latin typeface="Verdana"/>
                      </a:endParaRP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effectLst/>
                        <a:latin typeface="Verdana"/>
                      </a:endParaRP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effectLst/>
                        <a:latin typeface="Verdana"/>
                      </a:endParaRP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effectLst/>
                        <a:latin typeface="Verdana"/>
                      </a:endParaRP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effectLst/>
                        <a:latin typeface="Verdana"/>
                      </a:endParaRP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518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Charges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2009</a:t>
                      </a:r>
                    </a:p>
                  </a:txBody>
                  <a:tcPr marL="9382" marR="9382" marT="93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D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2010</a:t>
                      </a:r>
                    </a:p>
                  </a:txBody>
                  <a:tcPr marL="9382" marR="9382" marT="93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D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2011</a:t>
                      </a:r>
                    </a:p>
                  </a:txBody>
                  <a:tcPr marL="9382" marR="9382" marT="93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D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2012</a:t>
                      </a:r>
                    </a:p>
                  </a:txBody>
                  <a:tcPr marL="9382" marR="9382" marT="93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D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8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Budget 2013</a:t>
                      </a:r>
                    </a:p>
                  </a:txBody>
                  <a:tcPr marL="9382" marR="9382" marT="93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CCFF"/>
                    </a:solidFill>
                  </a:tcPr>
                </a:tc>
              </a:tr>
              <a:tr h="140603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Frais de personnel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45,023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51,596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53,434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72,270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68,000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603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Prestations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2,001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2,000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603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Annuaire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15,929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10,898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10,838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11,702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12,000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603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Variances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27,829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40,492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35,134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36,612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 dirty="0" smtClean="0">
                          <a:effectLst/>
                          <a:latin typeface="Arial"/>
                        </a:rPr>
                        <a:t>36,000</a:t>
                      </a:r>
                      <a:endParaRPr lang="fr-FR" sz="700" b="0" i="0" u="none" strike="noStrike" dirty="0">
                        <a:effectLst/>
                        <a:latin typeface="Arial"/>
                      </a:endParaRP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603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Petits-déjeuners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4,588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5,649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3,822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5,268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4,000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603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Site Web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13,421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6,370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1,609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4,035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4,000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603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ENSAE Solidaire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13,658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14,458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11,040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11,710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11,000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603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Assemblée générale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8,191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9,469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2,797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2,875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3,000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603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Remise des diplômes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9,847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11,447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11,701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11,636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12,000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603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Subventions activités élèves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65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4,301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3,501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7,750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 dirty="0" smtClean="0">
                          <a:effectLst/>
                          <a:latin typeface="Arial"/>
                        </a:rPr>
                        <a:t>4,000</a:t>
                      </a:r>
                      <a:endParaRPr lang="fr-FR" sz="700" b="0" i="0" u="none" strike="noStrike" dirty="0">
                        <a:effectLst/>
                        <a:latin typeface="Arial"/>
                      </a:endParaRP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603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Cotisations ENSAE Alumni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3,628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2,750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4,147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4,160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4,000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603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Communication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7,831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2,250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53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299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603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Recherche de sponsors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37,375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 dirty="0" smtClean="0">
                          <a:effectLst/>
                          <a:latin typeface="Arial"/>
                        </a:rPr>
                        <a:t>17,500</a:t>
                      </a:r>
                      <a:endParaRPr lang="fr-FR" sz="700" b="0" i="0" u="none" strike="noStrike" dirty="0">
                        <a:effectLst/>
                        <a:latin typeface="Arial"/>
                      </a:endParaRP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603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Sponsoring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5,500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603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Frais de fonctionnement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8,151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7,889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7,958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10,107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8,000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603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1" i="0" u="none" strike="noStrike">
                          <a:effectLst/>
                          <a:latin typeface="Arial"/>
                        </a:rPr>
                        <a:t>Total des charges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1" i="0" u="none" strike="noStrike">
                          <a:effectLst/>
                          <a:latin typeface="Arial"/>
                        </a:rPr>
                        <a:t>158,161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1" i="0" u="none" strike="noStrike">
                          <a:effectLst/>
                          <a:latin typeface="Arial"/>
                        </a:rPr>
                        <a:t>167,570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1" i="0" u="none" strike="noStrike">
                          <a:effectLst/>
                          <a:latin typeface="Arial"/>
                        </a:rPr>
                        <a:t>148,036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1" i="0" u="none" strike="noStrike">
                          <a:effectLst/>
                          <a:latin typeface="Arial"/>
                        </a:rPr>
                        <a:t>221,297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1" i="0" u="none" strike="noStrike" dirty="0" smtClean="0">
                          <a:effectLst/>
                          <a:latin typeface="Arial"/>
                        </a:rPr>
                        <a:t>185,500</a:t>
                      </a:r>
                      <a:endParaRPr lang="fr-FR" sz="700" b="1" i="0" u="none" strike="noStrike" dirty="0">
                        <a:effectLst/>
                        <a:latin typeface="Arial"/>
                      </a:endParaRP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603"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effectLst/>
                        <a:latin typeface="Verdana"/>
                      </a:endParaRP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effectLst/>
                        <a:latin typeface="Verdana"/>
                      </a:endParaRP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effectLst/>
                        <a:latin typeface="Verdana"/>
                      </a:endParaRP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effectLst/>
                        <a:latin typeface="Verdana"/>
                      </a:endParaRP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effectLst/>
                        <a:latin typeface="Verdana"/>
                      </a:endParaRP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effectLst/>
                        <a:latin typeface="Verdana"/>
                      </a:endParaRP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518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Résultat</a:t>
                      </a:r>
                      <a:endParaRPr lang="fr-FR" sz="10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2009</a:t>
                      </a:r>
                    </a:p>
                  </a:txBody>
                  <a:tcPr marL="9382" marR="9382" marT="93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D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2010</a:t>
                      </a:r>
                    </a:p>
                  </a:txBody>
                  <a:tcPr marL="9382" marR="9382" marT="93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D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2011</a:t>
                      </a:r>
                    </a:p>
                  </a:txBody>
                  <a:tcPr marL="9382" marR="9382" marT="93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D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2012</a:t>
                      </a:r>
                    </a:p>
                  </a:txBody>
                  <a:tcPr marL="9382" marR="9382" marT="93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D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8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Budget 2013</a:t>
                      </a:r>
                    </a:p>
                  </a:txBody>
                  <a:tcPr marL="9382" marR="9382" marT="93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CCFF"/>
                    </a:solidFill>
                  </a:tcPr>
                </a:tc>
              </a:tr>
              <a:tr h="140603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Résultat d'exploitation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-16,695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-9,096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898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9,141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-1,000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603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Résultat financier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2,990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2,134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-11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616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1,000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603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Résultat exceptionnel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2,500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1,630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603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1" i="0" u="none" strike="noStrike">
                          <a:effectLst/>
                          <a:latin typeface="Arial"/>
                        </a:rPr>
                        <a:t>Total du résultat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1" i="0" u="none" strike="noStrike">
                          <a:effectLst/>
                          <a:latin typeface="Arial"/>
                        </a:rPr>
                        <a:t>-11,205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1" i="0" u="none" strike="noStrike">
                          <a:effectLst/>
                          <a:latin typeface="Arial"/>
                        </a:rPr>
                        <a:t>-5,332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1" i="0" u="none" strike="noStrike">
                          <a:effectLst/>
                          <a:latin typeface="Arial"/>
                        </a:rPr>
                        <a:t>887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1" i="0" u="none" strike="noStrike">
                          <a:effectLst/>
                          <a:latin typeface="Arial"/>
                        </a:rPr>
                        <a:t>9,757</a:t>
                      </a: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1" i="0" u="none" strike="noStrike" dirty="0" smtClean="0">
                          <a:effectLst/>
                          <a:latin typeface="Arial"/>
                        </a:rPr>
                        <a:t>2,000</a:t>
                      </a:r>
                      <a:endParaRPr lang="fr-FR" sz="700" b="1" i="0" u="none" strike="noStrike" dirty="0">
                        <a:effectLst/>
                        <a:latin typeface="Arial"/>
                      </a:endParaRPr>
                    </a:p>
                  </a:txBody>
                  <a:tcPr marL="9382" marR="9382" marT="93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8789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5305</TotalTime>
  <Words>1086</Words>
  <Application>Microsoft Office PowerPoint</Application>
  <PresentationFormat>Affichage à l'écran (4:3)</PresentationFormat>
  <Paragraphs>543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Office Theme</vt:lpstr>
      <vt:lpstr>Bilan financier 2012</vt:lpstr>
      <vt:lpstr>Diapositive 2</vt:lpstr>
      <vt:lpstr>Ressources</vt:lpstr>
      <vt:lpstr>Charges</vt:lpstr>
      <vt:lpstr>A quoi ont servi nos cotisations ?</vt:lpstr>
      <vt:lpstr>Evolution du résultat</vt:lpstr>
      <vt:lpstr>Compte de résultat de l’exercice</vt:lpstr>
      <vt:lpstr>Bilan de l’association</vt:lpstr>
      <vt:lpstr>Un budget ambitieux pour 2013</vt:lpstr>
      <vt:lpstr>Ce qui a changé depuis 2007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</dc:creator>
  <cp:lastModifiedBy>Christophe Lagarde</cp:lastModifiedBy>
  <cp:revision>160</cp:revision>
  <dcterms:created xsi:type="dcterms:W3CDTF">2010-05-16T16:08:16Z</dcterms:created>
  <dcterms:modified xsi:type="dcterms:W3CDTF">2013-06-13T13:36:27Z</dcterms:modified>
</cp:coreProperties>
</file>